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1" r:id="rId2"/>
  </p:sldMasterIdLst>
  <p:notesMasterIdLst>
    <p:notesMasterId r:id="rId27"/>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797675" cy="9874250"/>
  <p:embeddedFontLs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gQ82D7kzUau2oqXzBniG3m68r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B014DA-14DC-4C1C-8C9B-03C4AA50F4D9}">
  <a:tblStyle styleId="{68B014DA-14DC-4C1C-8C9B-03C4AA50F4D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0FD"/>
          </a:solidFill>
        </a:fill>
      </a:tcStyle>
    </a:wholeTbl>
    <a:band1H>
      <a:tcTxStyle b="off" i="off"/>
      <a:tcStyle>
        <a:tcBdr/>
        <a:fill>
          <a:solidFill>
            <a:srgbClr val="D0DFFB"/>
          </a:solidFill>
        </a:fill>
      </a:tcStyle>
    </a:band1H>
    <a:band2H>
      <a:tcTxStyle b="off" i="off"/>
      <a:tcStyle>
        <a:tcBdr/>
      </a:tcStyle>
    </a:band2H>
    <a:band1V>
      <a:tcTxStyle b="off" i="off"/>
      <a:tcStyle>
        <a:tcBdr/>
        <a:fill>
          <a:solidFill>
            <a:srgbClr val="D0DFFB"/>
          </a:solidFill>
        </a:fill>
      </a:tcStyle>
    </a:band1V>
    <a:band2V>
      <a:tcTxStyle b="off" i="off"/>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 styleId="{9C75C0F8-E8EF-48F4-A786-52C2F83234D8}" styleName="Table_1">
    <a:wholeTbl>
      <a:tcTxStyle b="off" i="off">
        <a:font>
          <a:latin typeface="Arial"/>
          <a:ea typeface="Arial"/>
          <a:cs typeface="Arial"/>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9F0FD"/>
          </a:solidFill>
        </a:fill>
      </a:tcStyle>
    </a:wholeTbl>
    <a:band1H>
      <a:tcTxStyle b="off" i="off"/>
      <a:tcStyle>
        <a:tcBdr/>
        <a:fill>
          <a:solidFill>
            <a:srgbClr val="D0DFFB"/>
          </a:solidFill>
        </a:fill>
      </a:tcStyle>
    </a:band1H>
    <a:band2H>
      <a:tcTxStyle b="off" i="off"/>
      <a:tcStyle>
        <a:tcBdr/>
      </a:tcStyle>
    </a:band2H>
    <a:band1V>
      <a:tcTxStyle b="off" i="off"/>
      <a:tcStyle>
        <a:tcBdr/>
        <a:fill>
          <a:solidFill>
            <a:srgbClr val="D0DFFB"/>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9F0FD"/>
          </a:solidFill>
        </a:fill>
      </a:tcStyle>
    </a:lastRow>
    <a:seCell>
      <a:tcTxStyle b="off" i="off"/>
      <a:tcStyle>
        <a:tcBdr/>
      </a:tcStyle>
    </a:seCell>
    <a:swCell>
      <a:tcTxStyle b="off" i="off"/>
      <a:tcStyle>
        <a:tcBdr/>
      </a:tcStyle>
    </a:swCell>
    <a:firstRow>
      <a:tcTxStyle b="on" i="off"/>
      <a:tcStyle>
        <a:tcBdr/>
        <a:fill>
          <a:solidFill>
            <a:srgbClr val="E9F0FD"/>
          </a:solidFill>
        </a:fill>
      </a:tcStyle>
    </a:firstRow>
    <a:neCell>
      <a:tcTxStyle b="off" i="off"/>
      <a:tcStyle>
        <a:tcBdr/>
      </a:tcStyle>
    </a:neCell>
    <a:nwCell>
      <a:tcTxStyle b="off" i="off"/>
      <a:tcStyle>
        <a:tcBdr/>
      </a:tcStyle>
    </a:nwCell>
  </a:tblStyle>
  <a:tblStyle styleId="{A9D4785D-4B06-4E61-B0C4-81447F2D026C}"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7E7"/>
          </a:solidFill>
        </a:fill>
      </a:tcStyle>
    </a:wholeTbl>
    <a:band1H>
      <a:tcTxStyle b="off" i="off"/>
      <a:tcStyle>
        <a:tcBdr/>
        <a:fill>
          <a:solidFill>
            <a:srgbClr val="E2EFCC"/>
          </a:solidFill>
        </a:fill>
      </a:tcStyle>
    </a:band1H>
    <a:band2H>
      <a:tcTxStyle b="off" i="off"/>
      <a:tcStyle>
        <a:tcBdr/>
      </a:tcStyle>
    </a:band2H>
    <a:band1V>
      <a:tcTxStyle b="off" i="off"/>
      <a:tcStyle>
        <a:tcBdr/>
        <a:fill>
          <a:solidFill>
            <a:srgbClr val="E2EFCC"/>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7" y="0"/>
            <a:ext cx="2946400" cy="4953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378950"/>
            <a:ext cx="2946400" cy="49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6" name="Google Shape;66;p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1: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3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3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3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0: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6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6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6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6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6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6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6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6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4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4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5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9: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0: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3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8"/>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8"/>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56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27" name="Google Shape;27;p48"/>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8"/>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5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6" name="Google Shape;56;p50"/>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5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6"/>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6"/>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47"/>
          <p:cNvGrpSpPr/>
          <p:nvPr/>
        </p:nvGrpSpPr>
        <p:grpSpPr>
          <a:xfrm>
            <a:off x="0" y="-1587"/>
            <a:ext cx="12192000" cy="6865937"/>
            <a:chOff x="0" y="-2373"/>
            <a:chExt cx="12192000" cy="6867027"/>
          </a:xfrm>
        </p:grpSpPr>
        <p:sp>
          <p:nvSpPr>
            <p:cNvPr id="11" name="Google Shape;11;p47"/>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7"/>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7"/>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7"/>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7"/>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7"/>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7"/>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8" name="Google Shape;18;p47"/>
          <p:cNvSpPr/>
          <p:nvPr/>
        </p:nvSpPr>
        <p:spPr>
          <a:xfrm>
            <a:off x="10437812" y="0"/>
            <a:ext cx="685800" cy="1143000"/>
          </a:xfrm>
          <a:prstGeom prst="rect">
            <a:avLst/>
          </a:prstGeom>
          <a:solidFill>
            <a:schemeClr val="accent1"/>
          </a:solidFill>
          <a:ln>
            <a:noFill/>
          </a:ln>
          <a:effectLst>
            <a:outerShdw blurRad="63500" dist="25400" dir="5400000">
              <a:srgbClr val="000000">
                <a:alpha val="4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p47"/>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0" name="Google Shape;20;p47"/>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1" name="Google Shape;21;p47"/>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47"/>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47"/>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grpSp>
        <p:nvGrpSpPr>
          <p:cNvPr id="37" name="Google Shape;37;p49"/>
          <p:cNvGrpSpPr/>
          <p:nvPr/>
        </p:nvGrpSpPr>
        <p:grpSpPr>
          <a:xfrm>
            <a:off x="0" y="-1587"/>
            <a:ext cx="12192000" cy="6865937"/>
            <a:chOff x="0" y="-2373"/>
            <a:chExt cx="12192000" cy="6867027"/>
          </a:xfrm>
        </p:grpSpPr>
        <p:sp>
          <p:nvSpPr>
            <p:cNvPr id="38" name="Google Shape;38;p49"/>
            <p:cNvSpPr/>
            <p:nvPr/>
          </p:nvSpPr>
          <p:spPr>
            <a:xfrm>
              <a:off x="0" y="0"/>
              <a:ext cx="12192000" cy="6858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9"/>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9"/>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9"/>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49"/>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9"/>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9"/>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82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49"/>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49"/>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 name="Google Shape;47;p49"/>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8" name="Google Shape;48;p49"/>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9" name="Google Shape;49;p49"/>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49"/>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1" name="Google Shape;51;p49"/>
          <p:cNvSpPr/>
          <p:nvPr/>
        </p:nvSpPr>
        <p:spPr>
          <a:xfrm>
            <a:off x="10437812" y="0"/>
            <a:ext cx="685800" cy="1143000"/>
          </a:xfrm>
          <a:prstGeom prst="rect">
            <a:avLst/>
          </a:prstGeom>
          <a:solidFill>
            <a:schemeClr val="accent1"/>
          </a:solidFill>
          <a:ln>
            <a:noFill/>
          </a:ln>
          <a:effectLst>
            <a:outerShdw blurRad="63500" dist="25400" dir="5400000">
              <a:srgbClr val="000000">
                <a:alpha val="4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52;p4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developer.mozilla.org/en-US/docs/Web/JavaScript" TargetMode="External"/><Relationship Id="rId13" Type="http://schemas.openxmlformats.org/officeDocument/2006/relationships/hyperlink" Target="https://www.youtube.com/watch?v=-56x56UppqQ" TargetMode="External"/><Relationship Id="rId3" Type="http://schemas.openxmlformats.org/officeDocument/2006/relationships/hyperlink" Target="https://react.dev/" TargetMode="External"/><Relationship Id="rId7" Type="http://schemas.openxmlformats.org/officeDocument/2006/relationships/hyperlink" Target="https://www.youtube.com/watch?v=L72fhGm1tfE" TargetMode="External"/><Relationship Id="rId12" Type="http://schemas.openxmlformats.org/officeDocument/2006/relationships/hyperlink" Target="https://university.mongodb.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eveloper.mozilla.org/en-US/docs/Learn/Server-side/Express_Nodejs" TargetMode="External"/><Relationship Id="rId11" Type="http://schemas.openxmlformats.org/officeDocument/2006/relationships/hyperlink" Target="https://www.mongodb.com/docs/" TargetMode="External"/><Relationship Id="rId5" Type="http://schemas.openxmlformats.org/officeDocument/2006/relationships/hyperlink" Target="https://expressjs.com/" TargetMode="External"/><Relationship Id="rId10" Type="http://schemas.openxmlformats.org/officeDocument/2006/relationships/hyperlink" Target="https://javascript.info/" TargetMode="External"/><Relationship Id="rId4" Type="http://schemas.openxmlformats.org/officeDocument/2006/relationships/hyperlink" Target="https://www.youtube.com/watch?v=w7ejDZ8SWv8" TargetMode="External"/><Relationship Id="rId9" Type="http://schemas.openxmlformats.org/officeDocument/2006/relationships/hyperlink" Target="https://www.youtube.com/watch?v=PkZNo7MFNF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akanksha.a@cmrit.ac.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2249487" y="784225"/>
            <a:ext cx="8607425" cy="12382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3600"/>
              <a:buFont typeface="Arial"/>
              <a:buNone/>
            </a:pP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r>
              <a:rPr lang="en-US" sz="3600" b="1" i="1" u="none">
                <a:solidFill>
                  <a:srgbClr val="FF0000"/>
                </a:solidFill>
                <a:latin typeface="Times New Roman"/>
                <a:ea typeface="Times New Roman"/>
                <a:cs typeface="Times New Roman"/>
                <a:sym typeface="Times New Roman"/>
              </a:rPr>
              <a:t>Expectation Setting Overview </a:t>
            </a:r>
            <a:endParaRPr>
              <a:latin typeface="Times New Roman"/>
              <a:ea typeface="Times New Roman"/>
              <a:cs typeface="Times New Roman"/>
              <a:sym typeface="Times New Roman"/>
            </a:endParaRPr>
          </a:p>
        </p:txBody>
      </p:sp>
      <p:pic>
        <p:nvPicPr>
          <p:cNvPr id="70" name="Google Shape;70;p1" descr="C:\Users\Mahesh Kumar Jha\Downloads\CMRIT NEW LOGO-01.png"/>
          <p:cNvPicPr preferRelativeResize="0"/>
          <p:nvPr/>
        </p:nvPicPr>
        <p:blipFill rotWithShape="1">
          <a:blip r:embed="rId3">
            <a:alphaModFix/>
          </a:blip>
          <a:srcRect l="8503" t="4687" r="7038"/>
          <a:stretch/>
        </p:blipFill>
        <p:spPr>
          <a:xfrm>
            <a:off x="571500" y="1692275"/>
            <a:ext cx="2981325" cy="2581275"/>
          </a:xfrm>
          <a:prstGeom prst="rect">
            <a:avLst/>
          </a:prstGeom>
          <a:noFill/>
          <a:ln>
            <a:noFill/>
          </a:ln>
        </p:spPr>
      </p:pic>
      <p:sp>
        <p:nvSpPr>
          <p:cNvPr id="71" name="Google Shape;71;p1"/>
          <p:cNvSpPr txBox="1"/>
          <p:nvPr/>
        </p:nvSpPr>
        <p:spPr>
          <a:xfrm>
            <a:off x="3938587" y="2409825"/>
            <a:ext cx="7748588" cy="3575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Times New Roman"/>
              <a:buNone/>
            </a:pPr>
            <a:r>
              <a:rPr lang="en-US" sz="3200" b="1" i="0" u="none" strike="noStrike" cap="none" dirty="0">
                <a:solidFill>
                  <a:schemeClr val="lt1"/>
                </a:solidFill>
                <a:latin typeface="Times New Roman"/>
                <a:ea typeface="Times New Roman"/>
                <a:cs typeface="Times New Roman"/>
                <a:sym typeface="Times New Roman"/>
              </a:rPr>
              <a:t>Subject</a:t>
            </a:r>
            <a:r>
              <a:rPr lang="en-US" sz="3200" b="1" i="0" u="none" strike="noStrike" cap="none" dirty="0">
                <a:solidFill>
                  <a:srgbClr val="FFFF00"/>
                </a:solidFill>
                <a:latin typeface="Times New Roman"/>
                <a:ea typeface="Times New Roman"/>
                <a:cs typeface="Times New Roman"/>
                <a:sym typeface="Times New Roman"/>
              </a:rPr>
              <a:t>: Full Stack Development-MERN</a:t>
            </a:r>
            <a:endParaRPr sz="3200" b="1" i="0" u="none" strike="noStrike" cap="none" dirty="0">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200"/>
              <a:buFont typeface="Times New Roman"/>
              <a:buNone/>
            </a:pPr>
            <a:r>
              <a:rPr lang="en-US" sz="3200" b="1" i="0" u="none" strike="noStrike" cap="none" dirty="0">
                <a:solidFill>
                  <a:schemeClr val="lt1"/>
                </a:solidFill>
                <a:latin typeface="Times New Roman"/>
                <a:ea typeface="Times New Roman"/>
                <a:cs typeface="Times New Roman"/>
                <a:sym typeface="Times New Roman"/>
              </a:rPr>
              <a:t>Sem</a:t>
            </a:r>
            <a:r>
              <a:rPr lang="en-US" sz="3200" b="1" i="0" u="none" strike="noStrike" cap="none" dirty="0">
                <a:solidFill>
                  <a:srgbClr val="FF0000"/>
                </a:solidFill>
                <a:latin typeface="Times New Roman"/>
                <a:ea typeface="Times New Roman"/>
                <a:cs typeface="Times New Roman"/>
                <a:sym typeface="Times New Roman"/>
              </a:rPr>
              <a:t> </a:t>
            </a:r>
            <a:r>
              <a:rPr lang="en-US" sz="3200" b="1" i="0" u="none" strike="noStrike" cap="none" dirty="0">
                <a:solidFill>
                  <a:srgbClr val="FFFF00"/>
                </a:solidFill>
                <a:latin typeface="Times New Roman"/>
                <a:ea typeface="Times New Roman"/>
                <a:cs typeface="Times New Roman"/>
                <a:sym typeface="Times New Roman"/>
              </a:rPr>
              <a:t>: 6</a:t>
            </a:r>
            <a:r>
              <a:rPr lang="en-US" sz="3200" b="1" i="0" u="none" strike="noStrike" cap="none" baseline="30000" dirty="0">
                <a:solidFill>
                  <a:srgbClr val="FFFF00"/>
                </a:solidFill>
                <a:latin typeface="Times New Roman"/>
                <a:ea typeface="Times New Roman"/>
                <a:cs typeface="Times New Roman"/>
                <a:sym typeface="Times New Roman"/>
              </a:rPr>
              <a:t>th</a:t>
            </a:r>
            <a:r>
              <a:rPr lang="en-US" sz="3200" b="1" i="0" u="none" strike="noStrike" cap="none" dirty="0">
                <a:solidFill>
                  <a:srgbClr val="FFFF00"/>
                </a:solidFill>
                <a:latin typeface="Times New Roman"/>
                <a:ea typeface="Times New Roman"/>
                <a:cs typeface="Times New Roman"/>
                <a:sym typeface="Times New Roman"/>
              </a:rPr>
              <a:t> Sem</a:t>
            </a:r>
            <a:endParaRPr sz="1400" b="0" i="0" u="none" strike="noStrike" cap="none" dirty="0">
              <a:solidFill>
                <a:srgbClr val="000000"/>
              </a:solidFill>
              <a:latin typeface="Times New Roman"/>
              <a:ea typeface="Times New Roman"/>
              <a:cs typeface="Times New Roman"/>
              <a:sym typeface="Times New Roman"/>
            </a:endParaRPr>
          </a:p>
          <a:p>
            <a:pPr lvl="0">
              <a:buClr>
                <a:schemeClr val="lt1"/>
              </a:buClr>
              <a:buSzPts val="3200"/>
            </a:pPr>
            <a:r>
              <a:rPr lang="en-US" sz="3200" b="1" i="0" u="none" strike="noStrike" cap="none" dirty="0">
                <a:solidFill>
                  <a:schemeClr val="lt1"/>
                </a:solidFill>
                <a:latin typeface="Times New Roman"/>
                <a:ea typeface="Times New Roman"/>
                <a:cs typeface="Times New Roman"/>
                <a:sym typeface="Times New Roman"/>
              </a:rPr>
              <a:t>Course Instructor</a:t>
            </a:r>
            <a:r>
              <a:rPr lang="en-US" sz="3200" b="1" i="0" u="none" strike="noStrike" cap="none" dirty="0">
                <a:solidFill>
                  <a:srgbClr val="FFFF00"/>
                </a:solidFill>
                <a:latin typeface="Times New Roman"/>
                <a:ea typeface="Times New Roman"/>
                <a:cs typeface="Times New Roman"/>
                <a:sym typeface="Times New Roman"/>
              </a:rPr>
              <a:t>: </a:t>
            </a:r>
            <a:r>
              <a:rPr lang="en-US" sz="3200" b="1" dirty="0">
                <a:solidFill>
                  <a:schemeClr val="lt1"/>
                </a:solidFill>
                <a:latin typeface="Times New Roman"/>
                <a:cs typeface="Times New Roman"/>
              </a:rPr>
              <a:t>Mrs. </a:t>
            </a:r>
            <a:r>
              <a:rPr lang="en-US" sz="3200" b="1" dirty="0" err="1">
                <a:solidFill>
                  <a:schemeClr val="lt1"/>
                </a:solidFill>
                <a:latin typeface="Times New Roman"/>
                <a:cs typeface="Times New Roman"/>
              </a:rPr>
              <a:t>Vijayasanthi</a:t>
            </a:r>
            <a:r>
              <a:rPr lang="en-US" sz="3200" b="1" dirty="0">
                <a:solidFill>
                  <a:schemeClr val="lt1"/>
                </a:solidFill>
                <a:latin typeface="Times New Roman"/>
                <a:cs typeface="Times New Roman"/>
              </a:rPr>
              <a:t> M, Jayashree M , Shilpa Mangesh Pande</a:t>
            </a:r>
            <a:endParaRPr sz="3200" b="1" dirty="0">
              <a:solidFill>
                <a:schemeClr val="lt1"/>
              </a:solidFill>
              <a:latin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FFFF00"/>
              </a:solidFill>
              <a:latin typeface="Times New Roman"/>
              <a:ea typeface="Times New Roman"/>
              <a:cs typeface="Times New Roman"/>
              <a:sym typeface="Times New Roman"/>
            </a:endParaRPr>
          </a:p>
        </p:txBody>
      </p:sp>
      <p:sp>
        <p:nvSpPr>
          <p:cNvPr id="72" name="Google Shape;72;p1"/>
          <p:cNvSpPr txBox="1"/>
          <p:nvPr/>
        </p:nvSpPr>
        <p:spPr>
          <a:xfrm>
            <a:off x="10352087" y="304606"/>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aphicFrame>
        <p:nvGraphicFramePr>
          <p:cNvPr id="154" name="Google Shape;154;p31"/>
          <p:cNvGraphicFramePr/>
          <p:nvPr/>
        </p:nvGraphicFramePr>
        <p:xfrm>
          <a:off x="1362075" y="2720695"/>
          <a:ext cx="9409100" cy="3695701"/>
        </p:xfrm>
        <a:graphic>
          <a:graphicData uri="http://schemas.openxmlformats.org/drawingml/2006/table">
            <a:tbl>
              <a:tblPr>
                <a:noFill/>
                <a:tableStyleId>{9C75C0F8-E8EF-48F4-A786-52C2F83234D8}</a:tableStyleId>
              </a:tblPr>
              <a:tblGrid>
                <a:gridCol w="9409100">
                  <a:extLst>
                    <a:ext uri="{9D8B030D-6E8A-4147-A177-3AD203B41FA5}">
                      <a16:colId xmlns:a16="http://schemas.microsoft.com/office/drawing/2014/main" val="20000"/>
                    </a:ext>
                  </a:extLst>
                </a:gridCol>
              </a:tblGrid>
              <a:tr h="0">
                <a:tc>
                  <a:txBody>
                    <a:bodyPr/>
                    <a:lstStyle/>
                    <a:p>
                      <a:pPr marL="0" marR="0" lvl="0" indent="0" algn="l" rtl="0">
                        <a:lnSpc>
                          <a:spcPct val="115000"/>
                        </a:lnSpc>
                        <a:spcBef>
                          <a:spcPts val="0"/>
                        </a:spcBef>
                        <a:spcAft>
                          <a:spcPts val="0"/>
                        </a:spcAft>
                        <a:buClr>
                          <a:srgbClr val="FF0000"/>
                        </a:buClr>
                        <a:buSzPts val="3200"/>
                        <a:buFont typeface="Century Gothic"/>
                        <a:buNone/>
                      </a:pPr>
                      <a:endParaRPr sz="1400" u="none" strike="noStrike" cap="none">
                        <a:latin typeface="Times New Roman"/>
                        <a:ea typeface="Times New Roman"/>
                        <a:cs typeface="Times New Roman"/>
                        <a:sym typeface="Times New Roman"/>
                      </a:endParaRPr>
                    </a:p>
                  </a:txBody>
                  <a:tcPr marL="74925" marR="68575" marT="0" marB="0" anchor="ctr"/>
                </a:tc>
                <a:extLst>
                  <a:ext uri="{0D108BD9-81ED-4DB2-BD59-A6C34878D82A}">
                    <a16:rowId xmlns:a16="http://schemas.microsoft.com/office/drawing/2014/main" val="10000"/>
                  </a:ext>
                </a:extLst>
              </a:tr>
              <a:tr h="2665675">
                <a:tc>
                  <a:txBody>
                    <a:bodyPr/>
                    <a:lstStyle/>
                    <a:p>
                      <a:pPr marL="0" marR="0" lvl="0" indent="0" algn="l" rtl="0">
                        <a:lnSpc>
                          <a:spcPct val="100000"/>
                        </a:lnSpc>
                        <a:spcBef>
                          <a:spcPts val="0"/>
                        </a:spcBef>
                        <a:spcAft>
                          <a:spcPts val="0"/>
                        </a:spcAft>
                        <a:buClr>
                          <a:srgbClr val="000000"/>
                        </a:buClr>
                        <a:buSzPts val="2800"/>
                        <a:buFont typeface="Noto Sans Symbols"/>
                        <a:buNone/>
                      </a:pPr>
                      <a:endParaRPr sz="28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Noto Sans Symbols"/>
                        <a:buChar char="⮚"/>
                      </a:pPr>
                      <a:r>
                        <a:rPr lang="en-US" sz="2400" b="1" i="0" u="none" strike="noStrike" cap="none">
                          <a:solidFill>
                            <a:schemeClr val="dk1"/>
                          </a:solidFill>
                          <a:latin typeface="Times New Roman"/>
                          <a:ea typeface="Times New Roman"/>
                          <a:cs typeface="Times New Roman"/>
                          <a:sym typeface="Times New Roman"/>
                        </a:rPr>
                        <a:t>Programming Basics</a:t>
                      </a:r>
                      <a:r>
                        <a:rPr lang="en-US" sz="2400" b="0" i="0" u="none" strike="noStrike" cap="none">
                          <a:solidFill>
                            <a:schemeClr val="dk1"/>
                          </a:solidFill>
                          <a:latin typeface="Times New Roman"/>
                          <a:ea typeface="Times New Roman"/>
                          <a:cs typeface="Times New Roman"/>
                          <a:sym typeface="Times New Roman"/>
                        </a:rPr>
                        <a:t>: Understand fundamental programming concepts and have experience with languages like JavaScript, Python, or Java.</a:t>
                      </a:r>
                      <a:endParaRPr sz="1400" u="none" strike="noStrike" cap="none"/>
                    </a:p>
                    <a:p>
                      <a:pPr marL="0" marR="0" lvl="0" indent="0" algn="l" rtl="0">
                        <a:lnSpc>
                          <a:spcPct val="100000"/>
                        </a:lnSpc>
                        <a:spcBef>
                          <a:spcPts val="0"/>
                        </a:spcBef>
                        <a:spcAft>
                          <a:spcPts val="0"/>
                        </a:spcAft>
                        <a:buClr>
                          <a:srgbClr val="000000"/>
                        </a:buClr>
                        <a:buSzPts val="2400"/>
                        <a:buFont typeface="Noto Sans Symbols"/>
                        <a:buChar char="⮚"/>
                      </a:pPr>
                      <a:r>
                        <a:rPr lang="en-US" sz="2400" b="1" i="0" u="none" strike="noStrike" cap="none">
                          <a:solidFill>
                            <a:schemeClr val="dk1"/>
                          </a:solidFill>
                          <a:latin typeface="Times New Roman"/>
                          <a:ea typeface="Times New Roman"/>
                          <a:cs typeface="Times New Roman"/>
                          <a:sym typeface="Times New Roman"/>
                        </a:rPr>
                        <a:t>Web Development Fundamentals</a:t>
                      </a:r>
                      <a:r>
                        <a:rPr lang="en-US" sz="2400" b="0" i="0" u="none" strike="noStrike" cap="none">
                          <a:solidFill>
                            <a:schemeClr val="dk1"/>
                          </a:solidFill>
                          <a:latin typeface="Times New Roman"/>
                          <a:ea typeface="Times New Roman"/>
                          <a:cs typeface="Times New Roman"/>
                          <a:sym typeface="Times New Roman"/>
                        </a:rPr>
                        <a:t>: Familiarity with HTML, CSS, and basic knowledge of databases (DynamoDB) is essential.</a:t>
                      </a:r>
                      <a:endParaRPr sz="1400" u="none" strike="noStrike" cap="none"/>
                    </a:p>
                    <a:p>
                      <a:pPr marL="0" marR="0" lvl="0" indent="0" algn="l" rtl="0">
                        <a:lnSpc>
                          <a:spcPct val="100000"/>
                        </a:lnSpc>
                        <a:spcBef>
                          <a:spcPts val="0"/>
                        </a:spcBef>
                        <a:spcAft>
                          <a:spcPts val="0"/>
                        </a:spcAft>
                        <a:buClr>
                          <a:srgbClr val="000000"/>
                        </a:buClr>
                        <a:buSzPts val="2400"/>
                        <a:buFont typeface="Noto Sans Symbols"/>
                        <a:buChar char="⮚"/>
                      </a:pPr>
                      <a:r>
                        <a:rPr lang="en-US" sz="2400" b="1" i="0" u="none" strike="noStrike" cap="none">
                          <a:solidFill>
                            <a:schemeClr val="dk1"/>
                          </a:solidFill>
                          <a:latin typeface="Times New Roman"/>
                          <a:ea typeface="Times New Roman"/>
                          <a:cs typeface="Times New Roman"/>
                          <a:sym typeface="Times New Roman"/>
                        </a:rPr>
                        <a:t>Version Control and Problem-Solving</a:t>
                      </a:r>
                      <a:r>
                        <a:rPr lang="en-US" sz="2400" b="0" i="0" u="none" strike="noStrike" cap="none">
                          <a:solidFill>
                            <a:schemeClr val="dk1"/>
                          </a:solidFill>
                          <a:latin typeface="Times New Roman"/>
                          <a:ea typeface="Times New Roman"/>
                          <a:cs typeface="Times New Roman"/>
                          <a:sym typeface="Times New Roman"/>
                        </a:rPr>
                        <a:t>: Proficiency with version control systems like Git, along with strong problem-solving skills, are valuable assets for navigating real-world projects.</a:t>
                      </a:r>
                      <a:endParaRPr sz="1400" u="none" strike="noStrike" cap="none"/>
                    </a:p>
                    <a:p>
                      <a:pPr marL="342900" marR="0" lvl="0" indent="-165100" algn="l" rtl="0">
                        <a:lnSpc>
                          <a:spcPct val="150000"/>
                        </a:lnSpc>
                        <a:spcBef>
                          <a:spcPts val="0"/>
                        </a:spcBef>
                        <a:spcAft>
                          <a:spcPts val="0"/>
                        </a:spcAft>
                        <a:buClr>
                          <a:schemeClr val="dk1"/>
                        </a:buClr>
                        <a:buSzPts val="2800"/>
                        <a:buFont typeface="Noto Sans Symbols"/>
                        <a:buNone/>
                      </a:pPr>
                      <a:endParaRPr sz="2400" b="0" i="0" u="none" strike="noStrike" cap="none">
                        <a:solidFill>
                          <a:schemeClr val="dk1"/>
                        </a:solidFill>
                        <a:latin typeface="Times New Roman"/>
                        <a:ea typeface="Times New Roman"/>
                        <a:cs typeface="Times New Roman"/>
                        <a:sym typeface="Times New Roman"/>
                      </a:endParaRPr>
                    </a:p>
                  </a:txBody>
                  <a:tcPr marL="74925" marR="68575" marT="0" marB="0"/>
                </a:tc>
                <a:extLst>
                  <a:ext uri="{0D108BD9-81ED-4DB2-BD59-A6C34878D82A}">
                    <a16:rowId xmlns:a16="http://schemas.microsoft.com/office/drawing/2014/main" val="10001"/>
                  </a:ext>
                </a:extLst>
              </a:tr>
            </a:tbl>
          </a:graphicData>
        </a:graphic>
      </p:graphicFrame>
      <p:sp>
        <p:nvSpPr>
          <p:cNvPr id="155" name="Google Shape;155;p3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10</a:t>
            </a:fld>
            <a:endParaRPr sz="1400" b="0" i="0" u="none" strike="noStrike" cap="none">
              <a:solidFill>
                <a:srgbClr val="000000"/>
              </a:solidFill>
              <a:latin typeface="Times New Roman"/>
              <a:ea typeface="Times New Roman"/>
              <a:cs typeface="Times New Roman"/>
              <a:sym typeface="Times New Roman"/>
            </a:endParaRPr>
          </a:p>
        </p:txBody>
      </p:sp>
      <p:pic>
        <p:nvPicPr>
          <p:cNvPr id="156" name="Google Shape;156;p31"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
        <p:nvSpPr>
          <p:cNvPr id="157" name="Google Shape;157;p31"/>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Prerequisite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4"/>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0" i="0" u="none">
                <a:solidFill>
                  <a:schemeClr val="lt2"/>
                </a:solidFill>
                <a:latin typeface="Times New Roman"/>
                <a:ea typeface="Times New Roman"/>
                <a:cs typeface="Times New Roman"/>
                <a:sym typeface="Times New Roman"/>
              </a:rPr>
              <a:t>Quiz on Cos/expectation setting</a:t>
            </a:r>
            <a:endParaRPr>
              <a:latin typeface="Times New Roman"/>
              <a:ea typeface="Times New Roman"/>
              <a:cs typeface="Times New Roman"/>
              <a:sym typeface="Times New Roman"/>
            </a:endParaRPr>
          </a:p>
        </p:txBody>
      </p:sp>
      <p:sp>
        <p:nvSpPr>
          <p:cNvPr id="163" name="Google Shape;163;p34"/>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2400"/>
              <a:buFont typeface="Noto Sans Symbols"/>
              <a:buNone/>
            </a:pPr>
            <a:endParaRPr sz="1600" b="0" i="0" u="none">
              <a:solidFill>
                <a:srgbClr val="404040"/>
              </a:solidFill>
              <a:latin typeface="Times New Roman"/>
              <a:ea typeface="Times New Roman"/>
              <a:cs typeface="Times New Roman"/>
              <a:sym typeface="Times New Roman"/>
            </a:endParaRPr>
          </a:p>
          <a:p>
            <a:pPr marL="0" lvl="0" indent="0" algn="l" rtl="0">
              <a:lnSpc>
                <a:spcPct val="100000"/>
              </a:lnSpc>
              <a:spcBef>
                <a:spcPts val="1000"/>
              </a:spcBef>
              <a:spcAft>
                <a:spcPts val="0"/>
              </a:spcAft>
              <a:buSzPts val="4200"/>
              <a:buFont typeface="Noto Sans Symbols"/>
              <a:buChar char="▪"/>
            </a:pPr>
            <a:r>
              <a:rPr lang="en-US" sz="2800" b="1">
                <a:latin typeface="Times New Roman"/>
                <a:ea typeface="Times New Roman"/>
                <a:cs typeface="Times New Roman"/>
                <a:sym typeface="Times New Roman"/>
              </a:rPr>
              <a:t>   What are different frontend technologies you worked on?</a:t>
            </a:r>
            <a:endParaRPr/>
          </a:p>
          <a:p>
            <a:pPr marL="0" lvl="0" indent="0" algn="l" rtl="0">
              <a:lnSpc>
                <a:spcPct val="100000"/>
              </a:lnSpc>
              <a:spcBef>
                <a:spcPts val="1000"/>
              </a:spcBef>
              <a:spcAft>
                <a:spcPts val="0"/>
              </a:spcAft>
              <a:buSzPts val="4200"/>
              <a:buFont typeface="Noto Sans Symbols"/>
              <a:buChar char="▪"/>
            </a:pPr>
            <a:r>
              <a:rPr lang="en-US" sz="2800" b="1">
                <a:latin typeface="Times New Roman"/>
                <a:ea typeface="Times New Roman"/>
                <a:cs typeface="Times New Roman"/>
                <a:sym typeface="Times New Roman"/>
              </a:rPr>
              <a:t>   What are the stages in software development life cycle?</a:t>
            </a:r>
            <a:endParaRPr/>
          </a:p>
          <a:p>
            <a:pPr marL="0" lvl="0" indent="0" algn="l" rtl="0">
              <a:lnSpc>
                <a:spcPct val="100000"/>
              </a:lnSpc>
              <a:spcBef>
                <a:spcPts val="1000"/>
              </a:spcBef>
              <a:spcAft>
                <a:spcPts val="0"/>
              </a:spcAft>
              <a:buSzPts val="7680"/>
              <a:buNone/>
            </a:pPr>
            <a:endParaRPr b="1">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64" name="Google Shape;164;p3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11</a:t>
            </a:fld>
            <a:endParaRPr sz="1400" b="0" i="0" u="none" strike="noStrike" cap="none">
              <a:solidFill>
                <a:srgbClr val="000000"/>
              </a:solidFill>
              <a:latin typeface="Times New Roman"/>
              <a:ea typeface="Times New Roman"/>
              <a:cs typeface="Times New Roman"/>
              <a:sym typeface="Times New Roman"/>
            </a:endParaRPr>
          </a:p>
        </p:txBody>
      </p:sp>
      <p:pic>
        <p:nvPicPr>
          <p:cNvPr id="165" name="Google Shape;165;p34"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6"/>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1" i="0" u="none">
                <a:solidFill>
                  <a:schemeClr val="lt2"/>
                </a:solidFill>
                <a:latin typeface="Times New Roman"/>
                <a:ea typeface="Times New Roman"/>
                <a:cs typeface="Times New Roman"/>
                <a:sym typeface="Times New Roman"/>
              </a:rPr>
              <a:t>Text books and Reference books</a:t>
            </a:r>
            <a:endParaRPr>
              <a:latin typeface="Times New Roman"/>
              <a:ea typeface="Times New Roman"/>
              <a:cs typeface="Times New Roman"/>
              <a:sym typeface="Times New Roman"/>
            </a:endParaRPr>
          </a:p>
        </p:txBody>
      </p:sp>
      <p:sp>
        <p:nvSpPr>
          <p:cNvPr id="171" name="Google Shape;171;p36"/>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72" name="Google Shape;172;p3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12</a:t>
            </a:fld>
            <a:endParaRPr sz="1400" b="0" i="0" u="none" strike="noStrike" cap="none">
              <a:solidFill>
                <a:srgbClr val="000000"/>
              </a:solidFill>
              <a:latin typeface="Times New Roman"/>
              <a:ea typeface="Times New Roman"/>
              <a:cs typeface="Times New Roman"/>
              <a:sym typeface="Times New Roman"/>
            </a:endParaRPr>
          </a:p>
        </p:txBody>
      </p:sp>
      <p:pic>
        <p:nvPicPr>
          <p:cNvPr id="173" name="Google Shape;173;p36"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
        <p:nvSpPr>
          <p:cNvPr id="174" name="Google Shape;174;p36"/>
          <p:cNvSpPr/>
          <p:nvPr/>
        </p:nvSpPr>
        <p:spPr>
          <a:xfrm>
            <a:off x="530225" y="2462824"/>
            <a:ext cx="1119028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Text Books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000000"/>
                </a:solidFill>
                <a:latin typeface="Arial"/>
                <a:ea typeface="Arial"/>
                <a:cs typeface="Arial"/>
                <a:sym typeface="Arial"/>
              </a:rPr>
              <a:t>Jon Duckett, "JavaScript &amp; jQuery: Interactive Front-End Web Development", Wiley, 2014. </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2. Vasan Subramanian, Pro MERN Stack: Full Stack Web App Development with Mongo, Express, React, and Node. Apress, 2019.</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Syllabus:</a:t>
            </a:r>
            <a:r>
              <a:rPr lang="en-US" b="1"/>
              <a:t>Module-1:</a:t>
            </a:r>
            <a:r>
              <a:rPr lang="en-US" sz="3600" b="1"/>
              <a:t> Basic JavaScript </a:t>
            </a:r>
            <a:br>
              <a:rPr lang="en-US">
                <a:highlight>
                  <a:srgbClr val="FFFF00"/>
                </a:highlight>
              </a:rPr>
            </a:br>
            <a:endParaRPr/>
          </a:p>
        </p:txBody>
      </p:sp>
      <p:sp>
        <p:nvSpPr>
          <p:cNvPr id="180" name="Google Shape;180;p60"/>
          <p:cNvSpPr txBox="1">
            <a:spLocks noGrp="1"/>
          </p:cNvSpPr>
          <p:nvPr>
            <p:ph type="body" idx="1"/>
          </p:nvPr>
        </p:nvSpPr>
        <p:spPr>
          <a:xfrm>
            <a:off x="1155700" y="2603500"/>
            <a:ext cx="10274300" cy="34163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1000"/>
              </a:spcBef>
              <a:spcAft>
                <a:spcPts val="0"/>
              </a:spcAft>
              <a:buSzPts val="1636"/>
              <a:buNone/>
            </a:pPr>
            <a:r>
              <a:rPr lang="en-US" sz="2000" b="1"/>
              <a:t>Basic JavaScript Instructions, Statements, Comments, Variables, Data Types, Arrays, Strings, Functions, Methods &amp; Objects, Decisions &amp; Loops. </a:t>
            </a:r>
            <a:endParaRPr/>
          </a:p>
          <a:p>
            <a:pPr marL="0" lvl="0" indent="0" algn="just" rtl="0">
              <a:lnSpc>
                <a:spcPct val="100000"/>
              </a:lnSpc>
              <a:spcBef>
                <a:spcPts val="1000"/>
              </a:spcBef>
              <a:spcAft>
                <a:spcPts val="0"/>
              </a:spcAft>
              <a:buSzPts val="1636"/>
              <a:buNone/>
            </a:pPr>
            <a:endParaRPr sz="2000" b="1"/>
          </a:p>
          <a:p>
            <a:pPr marL="0" lvl="0" indent="0" algn="just" rtl="0">
              <a:lnSpc>
                <a:spcPct val="100000"/>
              </a:lnSpc>
              <a:spcBef>
                <a:spcPts val="1000"/>
              </a:spcBef>
              <a:spcAft>
                <a:spcPts val="0"/>
              </a:spcAft>
              <a:buSzPts val="1636"/>
              <a:buNone/>
            </a:pPr>
            <a:r>
              <a:rPr lang="en-US" sz="2000" b="1"/>
              <a:t>Text Book 1: Chapter 2, 3, 4</a:t>
            </a:r>
            <a:endParaRPr sz="2000" b="1"/>
          </a:p>
        </p:txBody>
      </p:sp>
      <p:sp>
        <p:nvSpPr>
          <p:cNvPr id="181" name="Google Shape;181;p60"/>
          <p:cNvSpPr txBox="1"/>
          <p:nvPr/>
        </p:nvSpPr>
        <p:spPr>
          <a:xfrm>
            <a:off x="10352087" y="313937"/>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13</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1"/>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t>Module-2: </a:t>
            </a:r>
            <a:r>
              <a:rPr lang="en-US" sz="3600" b="1"/>
              <a:t>Document Object Model: </a:t>
            </a:r>
            <a:br>
              <a:rPr lang="en-US"/>
            </a:br>
            <a:endParaRPr/>
          </a:p>
        </p:txBody>
      </p:sp>
      <p:sp>
        <p:nvSpPr>
          <p:cNvPr id="187" name="Google Shape;187;p61"/>
          <p:cNvSpPr txBox="1">
            <a:spLocks noGrp="1"/>
          </p:cNvSpPr>
          <p:nvPr>
            <p:ph type="body" idx="1"/>
          </p:nvPr>
        </p:nvSpPr>
        <p:spPr>
          <a:xfrm>
            <a:off x="970384" y="1988841"/>
            <a:ext cx="10599575" cy="4548337"/>
          </a:xfrm>
          <a:prstGeom prst="rect">
            <a:avLst/>
          </a:prstGeom>
          <a:noFill/>
          <a:ln>
            <a:noFill/>
          </a:ln>
        </p:spPr>
        <p:txBody>
          <a:bodyPr spcFirstLastPara="1" wrap="square" lIns="91425" tIns="45700" rIns="91425" bIns="45700" anchor="t" anchorCtr="0">
            <a:normAutofit/>
          </a:bodyPr>
          <a:lstStyle/>
          <a:p>
            <a:pPr marL="457200" lvl="0" indent="-221186" algn="just" rtl="0">
              <a:lnSpc>
                <a:spcPct val="100000"/>
              </a:lnSpc>
              <a:spcBef>
                <a:spcPts val="1000"/>
              </a:spcBef>
              <a:spcAft>
                <a:spcPts val="0"/>
              </a:spcAft>
              <a:buSzPts val="1557"/>
              <a:buNone/>
            </a:pPr>
            <a:endParaRPr sz="1800" b="1"/>
          </a:p>
          <a:p>
            <a:pPr marL="137160" lvl="0" indent="0" algn="just" rtl="0">
              <a:lnSpc>
                <a:spcPct val="100000"/>
              </a:lnSpc>
              <a:spcBef>
                <a:spcPts val="1000"/>
              </a:spcBef>
              <a:spcAft>
                <a:spcPts val="0"/>
              </a:spcAft>
              <a:buSzPts val="1557"/>
              <a:buNone/>
            </a:pPr>
            <a:endParaRPr sz="1800" b="1"/>
          </a:p>
          <a:p>
            <a:pPr marL="137160" lvl="0" indent="0" algn="just" rtl="0">
              <a:lnSpc>
                <a:spcPct val="100000"/>
              </a:lnSpc>
              <a:spcBef>
                <a:spcPts val="1000"/>
              </a:spcBef>
              <a:spcAft>
                <a:spcPts val="0"/>
              </a:spcAft>
              <a:buSzPts val="1557"/>
              <a:buNone/>
            </a:pPr>
            <a:r>
              <a:rPr lang="en-US" sz="1800" b="1"/>
              <a:t>Document Object Model: DOM Manipulation, Selecting Elements, Working with DOM Nodes, Updating Element Content &amp; Attributes, Events, Different Types of Events, How to Bind an Event to an Element, Event Delegation, Event Listeners. </a:t>
            </a:r>
            <a:endParaRPr/>
          </a:p>
          <a:p>
            <a:pPr marL="137160" lvl="0" indent="0" algn="just" rtl="0">
              <a:lnSpc>
                <a:spcPct val="100000"/>
              </a:lnSpc>
              <a:spcBef>
                <a:spcPts val="1000"/>
              </a:spcBef>
              <a:spcAft>
                <a:spcPts val="0"/>
              </a:spcAft>
              <a:buSzPts val="1557"/>
              <a:buNone/>
            </a:pPr>
            <a:endParaRPr sz="1800" b="1"/>
          </a:p>
          <a:p>
            <a:pPr marL="137160" lvl="0" indent="0" algn="just" rtl="0">
              <a:lnSpc>
                <a:spcPct val="100000"/>
              </a:lnSpc>
              <a:spcBef>
                <a:spcPts val="1000"/>
              </a:spcBef>
              <a:spcAft>
                <a:spcPts val="0"/>
              </a:spcAft>
              <a:buSzPts val="1557"/>
              <a:buNone/>
            </a:pPr>
            <a:r>
              <a:rPr lang="en-US" sz="1800"/>
              <a:t>Text Book 1: Chapter: 5, 6, 13</a:t>
            </a:r>
            <a:endParaRPr/>
          </a:p>
        </p:txBody>
      </p:sp>
      <p:sp>
        <p:nvSpPr>
          <p:cNvPr id="188" name="Google Shape;188;p6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14</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2"/>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3209"/>
              <a:buNone/>
            </a:pPr>
            <a:r>
              <a:rPr lang="en-US" b="1"/>
              <a:t>Module-3: React Components</a:t>
            </a:r>
            <a:br>
              <a:rPr lang="en-US"/>
            </a:br>
            <a:endParaRPr/>
          </a:p>
        </p:txBody>
      </p:sp>
      <p:sp>
        <p:nvSpPr>
          <p:cNvPr id="194" name="Google Shape;194;p62"/>
          <p:cNvSpPr txBox="1">
            <a:spLocks noGrp="1"/>
          </p:cNvSpPr>
          <p:nvPr>
            <p:ph type="body" idx="1"/>
          </p:nvPr>
        </p:nvSpPr>
        <p:spPr>
          <a:xfrm>
            <a:off x="1155699" y="2603500"/>
            <a:ext cx="10591542" cy="3416300"/>
          </a:xfrm>
          <a:prstGeom prst="rect">
            <a:avLst/>
          </a:prstGeom>
          <a:noFill/>
          <a:ln>
            <a:noFill/>
          </a:ln>
        </p:spPr>
        <p:txBody>
          <a:bodyPr spcFirstLastPara="1" wrap="square" lIns="91425" tIns="45700" rIns="91425" bIns="45700" anchor="t" anchorCtr="0">
            <a:normAutofit/>
          </a:bodyPr>
          <a:lstStyle/>
          <a:p>
            <a:pPr marL="137160" lvl="0" indent="0" algn="just" rtl="0">
              <a:lnSpc>
                <a:spcPct val="100000"/>
              </a:lnSpc>
              <a:spcBef>
                <a:spcPts val="1000"/>
              </a:spcBef>
              <a:spcAft>
                <a:spcPts val="0"/>
              </a:spcAft>
              <a:buSzPts val="1636"/>
              <a:buNone/>
            </a:pPr>
            <a:r>
              <a:rPr lang="en-US" sz="2000" b="1"/>
              <a:t>Form enhancement and validation. Introduction to MERN: MERN components, Server less Hello world. </a:t>
            </a:r>
            <a:endParaRPr/>
          </a:p>
          <a:p>
            <a:pPr marL="137160" lvl="0" indent="0" algn="just" rtl="0">
              <a:lnSpc>
                <a:spcPct val="100000"/>
              </a:lnSpc>
              <a:spcBef>
                <a:spcPts val="1000"/>
              </a:spcBef>
              <a:spcAft>
                <a:spcPts val="0"/>
              </a:spcAft>
              <a:buSzPts val="1636"/>
              <a:buNone/>
            </a:pPr>
            <a:r>
              <a:rPr lang="en-US" sz="2000" b="1"/>
              <a:t>React Components: Issue Tracker, React Classes, Composing Components, Passing Data Using Properties, Passing Data Using Children, Dynamic Composition. </a:t>
            </a:r>
            <a:endParaRPr/>
          </a:p>
          <a:p>
            <a:pPr marL="137160" lvl="0" indent="0" algn="just" rtl="0">
              <a:lnSpc>
                <a:spcPct val="100000"/>
              </a:lnSpc>
              <a:spcBef>
                <a:spcPts val="1000"/>
              </a:spcBef>
              <a:spcAft>
                <a:spcPts val="0"/>
              </a:spcAft>
              <a:buSzPts val="1636"/>
              <a:buNone/>
            </a:pPr>
            <a:endParaRPr sz="2000" b="1"/>
          </a:p>
          <a:p>
            <a:pPr marL="137160" lvl="0" indent="0" algn="just" rtl="0">
              <a:lnSpc>
                <a:spcPct val="100000"/>
              </a:lnSpc>
              <a:spcBef>
                <a:spcPts val="1000"/>
              </a:spcBef>
              <a:spcAft>
                <a:spcPts val="0"/>
              </a:spcAft>
              <a:buSzPts val="1636"/>
              <a:buNone/>
            </a:pPr>
            <a:r>
              <a:rPr lang="en-US" sz="2000" b="1"/>
              <a:t>Text Book 2: Chapter 1, 2, 3</a:t>
            </a:r>
            <a:endParaRPr sz="2000"/>
          </a:p>
          <a:p>
            <a:pPr marL="457200" lvl="0" indent="-228600" algn="l" rtl="0">
              <a:lnSpc>
                <a:spcPct val="100000"/>
              </a:lnSpc>
              <a:spcBef>
                <a:spcPts val="1000"/>
              </a:spcBef>
              <a:spcAft>
                <a:spcPts val="0"/>
              </a:spcAft>
              <a:buSzPts val="1145"/>
              <a:buNone/>
            </a:pPr>
            <a:endParaRPr sz="1400"/>
          </a:p>
        </p:txBody>
      </p:sp>
      <p:sp>
        <p:nvSpPr>
          <p:cNvPr id="195" name="Google Shape;195;p6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15</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3"/>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3209"/>
              <a:buNone/>
            </a:pPr>
            <a:r>
              <a:rPr lang="en-US" b="1"/>
              <a:t>Module-4: React State and Express</a:t>
            </a:r>
            <a:br>
              <a:rPr lang="en-US"/>
            </a:br>
            <a:endParaRPr/>
          </a:p>
        </p:txBody>
      </p:sp>
      <p:sp>
        <p:nvSpPr>
          <p:cNvPr id="201" name="Google Shape;201;p63"/>
          <p:cNvSpPr txBox="1">
            <a:spLocks noGrp="1"/>
          </p:cNvSpPr>
          <p:nvPr>
            <p:ph type="body" idx="1"/>
          </p:nvPr>
        </p:nvSpPr>
        <p:spPr>
          <a:xfrm>
            <a:off x="1155699" y="2603500"/>
            <a:ext cx="10292961" cy="3416300"/>
          </a:xfrm>
          <a:prstGeom prst="rect">
            <a:avLst/>
          </a:prstGeom>
          <a:noFill/>
          <a:ln>
            <a:noFill/>
          </a:ln>
        </p:spPr>
        <p:txBody>
          <a:bodyPr spcFirstLastPara="1" wrap="square" lIns="91425" tIns="45700" rIns="91425" bIns="45700" anchor="t" anchorCtr="0">
            <a:normAutofit fontScale="47500" lnSpcReduction="20000"/>
          </a:bodyPr>
          <a:lstStyle/>
          <a:p>
            <a:pPr marL="137160" lvl="0" indent="0" algn="just" rtl="0">
              <a:lnSpc>
                <a:spcPct val="100000"/>
              </a:lnSpc>
              <a:spcBef>
                <a:spcPts val="1000"/>
              </a:spcBef>
              <a:spcAft>
                <a:spcPts val="0"/>
              </a:spcAft>
              <a:buSzPct val="81818"/>
              <a:buNone/>
            </a:pPr>
            <a:r>
              <a:rPr lang="en-US" b="1"/>
              <a:t>React State: Initial State, Async State Initialization, Updating State, Lifting State Up, Event Handling, </a:t>
            </a:r>
            <a:endParaRPr/>
          </a:p>
          <a:p>
            <a:pPr marL="137160" lvl="0" indent="0" algn="just" rtl="0">
              <a:lnSpc>
                <a:spcPct val="100000"/>
              </a:lnSpc>
              <a:spcBef>
                <a:spcPts val="1000"/>
              </a:spcBef>
              <a:spcAft>
                <a:spcPts val="0"/>
              </a:spcAft>
              <a:buSzPct val="81818"/>
              <a:buNone/>
            </a:pPr>
            <a:r>
              <a:rPr lang="en-US" b="1"/>
              <a:t>Stateless Components, Designing Components, State vs. Props, Component Hierarchy,  Communication, Stateless Components.</a:t>
            </a:r>
            <a:endParaRPr/>
          </a:p>
          <a:p>
            <a:pPr marL="137160" lvl="0" indent="0" algn="just" rtl="0">
              <a:lnSpc>
                <a:spcPct val="100000"/>
              </a:lnSpc>
              <a:spcBef>
                <a:spcPts val="1000"/>
              </a:spcBef>
              <a:spcAft>
                <a:spcPts val="0"/>
              </a:spcAft>
              <a:buSzPct val="81818"/>
              <a:buNone/>
            </a:pPr>
            <a:endParaRPr b="1"/>
          </a:p>
          <a:p>
            <a:pPr marL="137160" lvl="0" indent="0" algn="just" rtl="0">
              <a:lnSpc>
                <a:spcPct val="100000"/>
              </a:lnSpc>
              <a:spcBef>
                <a:spcPts val="1000"/>
              </a:spcBef>
              <a:spcAft>
                <a:spcPts val="0"/>
              </a:spcAft>
              <a:buSzPct val="81818"/>
              <a:buNone/>
            </a:pPr>
            <a:r>
              <a:rPr lang="en-US" b="1"/>
              <a:t>Express, REST API, GraphQL, Field Specification, Graph Based, Single Endpoint, Strongly Typed, </a:t>
            </a:r>
            <a:endParaRPr/>
          </a:p>
          <a:p>
            <a:pPr marL="137160" lvl="0" indent="0" algn="just" rtl="0">
              <a:lnSpc>
                <a:spcPct val="100000"/>
              </a:lnSpc>
              <a:spcBef>
                <a:spcPts val="1000"/>
              </a:spcBef>
              <a:spcAft>
                <a:spcPts val="0"/>
              </a:spcAft>
              <a:buSzPct val="81818"/>
              <a:buNone/>
            </a:pPr>
            <a:r>
              <a:rPr lang="en-US" b="1"/>
              <a:t>Introspection, Libraries, The About API GraphQL Schema File, The List API, List API Integration, </a:t>
            </a:r>
            <a:endParaRPr/>
          </a:p>
          <a:p>
            <a:pPr marL="137160" lvl="0" indent="0" algn="just" rtl="0">
              <a:lnSpc>
                <a:spcPct val="100000"/>
              </a:lnSpc>
              <a:spcBef>
                <a:spcPts val="1000"/>
              </a:spcBef>
              <a:spcAft>
                <a:spcPts val="0"/>
              </a:spcAft>
              <a:buSzPct val="81818"/>
              <a:buNone/>
            </a:pPr>
            <a:r>
              <a:rPr lang="en-US" b="1"/>
              <a:t>Custom Scalar types, The Create API, Create API Integration, Query Variables, Input Validations, </a:t>
            </a:r>
            <a:endParaRPr/>
          </a:p>
          <a:p>
            <a:pPr marL="137160" lvl="0" indent="0" algn="just" rtl="0">
              <a:lnSpc>
                <a:spcPct val="100000"/>
              </a:lnSpc>
              <a:spcBef>
                <a:spcPts val="1000"/>
              </a:spcBef>
              <a:spcAft>
                <a:spcPts val="0"/>
              </a:spcAft>
              <a:buSzPct val="81818"/>
              <a:buNone/>
            </a:pPr>
            <a:r>
              <a:rPr lang="en-US" b="1"/>
              <a:t>Displaying Errors. </a:t>
            </a:r>
            <a:endParaRPr/>
          </a:p>
          <a:p>
            <a:pPr marL="137160" lvl="0" indent="0" algn="just" rtl="0">
              <a:lnSpc>
                <a:spcPct val="100000"/>
              </a:lnSpc>
              <a:spcBef>
                <a:spcPts val="1000"/>
              </a:spcBef>
              <a:spcAft>
                <a:spcPts val="0"/>
              </a:spcAft>
              <a:buSzPct val="81818"/>
              <a:buNone/>
            </a:pPr>
            <a:endParaRPr b="1"/>
          </a:p>
          <a:p>
            <a:pPr marL="137160" lvl="0" indent="0" algn="just" rtl="0">
              <a:lnSpc>
                <a:spcPct val="100000"/>
              </a:lnSpc>
              <a:spcBef>
                <a:spcPts val="1000"/>
              </a:spcBef>
              <a:spcAft>
                <a:spcPts val="0"/>
              </a:spcAft>
              <a:buSzPct val="81818"/>
              <a:buNone/>
            </a:pPr>
            <a:r>
              <a:rPr lang="en-US" b="1"/>
              <a:t>Text Book 2: Chapter 4, 5</a:t>
            </a:r>
            <a:endParaRPr/>
          </a:p>
        </p:txBody>
      </p:sp>
      <p:sp>
        <p:nvSpPr>
          <p:cNvPr id="202" name="Google Shape;202;p6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16</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6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3209"/>
              <a:buNone/>
            </a:pPr>
            <a:r>
              <a:rPr lang="en-US" b="1"/>
              <a:t>Module-5: MongoDB</a:t>
            </a:r>
            <a:br>
              <a:rPr lang="en-US"/>
            </a:br>
            <a:endParaRPr/>
          </a:p>
        </p:txBody>
      </p:sp>
      <p:sp>
        <p:nvSpPr>
          <p:cNvPr id="208" name="Google Shape;208;p64"/>
          <p:cNvSpPr txBox="1">
            <a:spLocks noGrp="1"/>
          </p:cNvSpPr>
          <p:nvPr>
            <p:ph type="body" idx="1"/>
          </p:nvPr>
        </p:nvSpPr>
        <p:spPr>
          <a:xfrm>
            <a:off x="1155700" y="2603500"/>
            <a:ext cx="10311622" cy="3416300"/>
          </a:xfrm>
          <a:prstGeom prst="rect">
            <a:avLst/>
          </a:prstGeom>
          <a:noFill/>
          <a:ln>
            <a:noFill/>
          </a:ln>
        </p:spPr>
        <p:txBody>
          <a:bodyPr spcFirstLastPara="1" wrap="square" lIns="91425" tIns="45700" rIns="91425" bIns="45700" anchor="t" anchorCtr="0">
            <a:normAutofit/>
          </a:bodyPr>
          <a:lstStyle/>
          <a:p>
            <a:pPr marL="137160" lvl="0" indent="0" algn="just" rtl="0">
              <a:lnSpc>
                <a:spcPct val="100000"/>
              </a:lnSpc>
              <a:spcBef>
                <a:spcPts val="1000"/>
              </a:spcBef>
              <a:spcAft>
                <a:spcPts val="0"/>
              </a:spcAft>
              <a:buSzPts val="1440"/>
              <a:buNone/>
            </a:pPr>
            <a:r>
              <a:rPr lang="en-US" sz="2000" b="1"/>
              <a:t>MongoDB: Basics, Documents, Collections, Databases, Query Language, Installation, The Mongo Shell, MongoDB CRUD Operations, Create, Read, Projection, Update, Delete, Aggregate, MongoDB Node.js Driver, Schema Initialization, Reading from MongoDB, Writing to MongoDB. </a:t>
            </a:r>
            <a:endParaRPr/>
          </a:p>
          <a:p>
            <a:pPr marL="137160" lvl="0" indent="0" algn="just" rtl="0">
              <a:lnSpc>
                <a:spcPct val="100000"/>
              </a:lnSpc>
              <a:spcBef>
                <a:spcPts val="1000"/>
              </a:spcBef>
              <a:spcAft>
                <a:spcPts val="0"/>
              </a:spcAft>
              <a:buSzPts val="1440"/>
              <a:buNone/>
            </a:pPr>
            <a:r>
              <a:rPr lang="en-US" sz="2000" b="1"/>
              <a:t>Modularization and Webpack ,Back-End Modules Front-End Modules and Webpack Transform and Bundle, Libraries Bundle ,Hot Module Replacement, Debugging Define Plugin: Build Configuration, Production Optimization.</a:t>
            </a:r>
            <a:endParaRPr/>
          </a:p>
          <a:p>
            <a:pPr marL="137160" lvl="0" indent="0" algn="just" rtl="0">
              <a:lnSpc>
                <a:spcPct val="100000"/>
              </a:lnSpc>
              <a:spcBef>
                <a:spcPts val="1000"/>
              </a:spcBef>
              <a:spcAft>
                <a:spcPts val="0"/>
              </a:spcAft>
              <a:buSzPts val="1440"/>
              <a:buNone/>
            </a:pPr>
            <a:endParaRPr sz="2000" b="1"/>
          </a:p>
          <a:p>
            <a:pPr marL="137160" lvl="0" indent="0" algn="just" rtl="0">
              <a:lnSpc>
                <a:spcPct val="100000"/>
              </a:lnSpc>
              <a:spcBef>
                <a:spcPts val="1000"/>
              </a:spcBef>
              <a:spcAft>
                <a:spcPts val="0"/>
              </a:spcAft>
              <a:buSzPts val="1440"/>
              <a:buNone/>
            </a:pPr>
            <a:r>
              <a:rPr lang="en-US" sz="2000"/>
              <a:t>Text Book 2: Chapter 6, 7</a:t>
            </a:r>
            <a:endParaRPr sz="3600" b="1"/>
          </a:p>
        </p:txBody>
      </p:sp>
      <p:sp>
        <p:nvSpPr>
          <p:cNvPr id="209" name="Google Shape;209;p6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17</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Course Outcomes</a:t>
            </a:r>
            <a:endParaRPr/>
          </a:p>
        </p:txBody>
      </p:sp>
      <p:sp>
        <p:nvSpPr>
          <p:cNvPr id="215" name="Google Shape;215;p66"/>
          <p:cNvSpPr txBox="1">
            <a:spLocks noGrp="1"/>
          </p:cNvSpPr>
          <p:nvPr>
            <p:ph type="body" idx="1"/>
          </p:nvPr>
        </p:nvSpPr>
        <p:spPr>
          <a:xfrm>
            <a:off x="1155699" y="2603500"/>
            <a:ext cx="10283631" cy="3416300"/>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en-US" sz="1600" b="1"/>
              <a:t>CO 1. Apply Javascript to build dynamic and interactive Web projects .</a:t>
            </a:r>
            <a:endParaRPr/>
          </a:p>
          <a:p>
            <a:pPr marL="457200" lvl="0" indent="-320040" algn="l" rtl="0">
              <a:lnSpc>
                <a:spcPct val="100000"/>
              </a:lnSpc>
              <a:spcBef>
                <a:spcPts val="1000"/>
              </a:spcBef>
              <a:spcAft>
                <a:spcPts val="0"/>
              </a:spcAft>
              <a:buSzPts val="1440"/>
              <a:buChar char="►"/>
            </a:pPr>
            <a:r>
              <a:rPr lang="en-US" sz="1600" b="1"/>
              <a:t>CO 2. Implement user interface components for JavaScript-based Web using React.JS </a:t>
            </a:r>
            <a:endParaRPr/>
          </a:p>
          <a:p>
            <a:pPr marL="457200" lvl="0" indent="-320040" algn="l" rtl="0">
              <a:lnSpc>
                <a:spcPct val="100000"/>
              </a:lnSpc>
              <a:spcBef>
                <a:spcPts val="1000"/>
              </a:spcBef>
              <a:spcAft>
                <a:spcPts val="0"/>
              </a:spcAft>
              <a:buSzPts val="1440"/>
              <a:buChar char="►"/>
            </a:pPr>
            <a:r>
              <a:rPr lang="en-US" sz="1600" b="1"/>
              <a:t>CO 3. Apply Express/Node to build web applications on the server side.</a:t>
            </a:r>
            <a:endParaRPr/>
          </a:p>
          <a:p>
            <a:pPr marL="457200" lvl="0" indent="-320040" algn="l" rtl="0">
              <a:lnSpc>
                <a:spcPct val="100000"/>
              </a:lnSpc>
              <a:spcBef>
                <a:spcPts val="1000"/>
              </a:spcBef>
              <a:spcAft>
                <a:spcPts val="0"/>
              </a:spcAft>
              <a:buSzPts val="1440"/>
              <a:buChar char="►"/>
            </a:pPr>
            <a:r>
              <a:rPr lang="en-US" sz="1600" b="1"/>
              <a:t>CO 4. Develop data model in an open source nosql database.</a:t>
            </a:r>
            <a:endParaRPr/>
          </a:p>
          <a:p>
            <a:pPr marL="457200" lvl="0" indent="-320040" algn="l" rtl="0">
              <a:lnSpc>
                <a:spcPct val="100000"/>
              </a:lnSpc>
              <a:spcBef>
                <a:spcPts val="1000"/>
              </a:spcBef>
              <a:spcAft>
                <a:spcPts val="0"/>
              </a:spcAft>
              <a:buSzPts val="1440"/>
              <a:buChar char="►"/>
            </a:pPr>
            <a:r>
              <a:rPr lang="en-US" sz="1600" b="1"/>
              <a:t>CO 5. Demonstrate modularization and packing of the front-end modules ..</a:t>
            </a:r>
            <a:endParaRPr sz="1600" b="1"/>
          </a:p>
        </p:txBody>
      </p:sp>
      <p:sp>
        <p:nvSpPr>
          <p:cNvPr id="216" name="Google Shape;216;p6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18</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7"/>
          <p:cNvSpPr txBox="1">
            <a:spLocks noGrp="1"/>
          </p:cNvSpPr>
          <p:nvPr>
            <p:ph type="title"/>
          </p:nvPr>
        </p:nvSpPr>
        <p:spPr>
          <a:xfrm>
            <a:off x="1596008" y="0"/>
            <a:ext cx="9144001" cy="6998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CO-PO and CO-PSO Mapping</a:t>
            </a:r>
            <a:endParaRPr/>
          </a:p>
        </p:txBody>
      </p:sp>
      <p:graphicFrame>
        <p:nvGraphicFramePr>
          <p:cNvPr id="222" name="Google Shape;222;p67"/>
          <p:cNvGraphicFramePr/>
          <p:nvPr/>
        </p:nvGraphicFramePr>
        <p:xfrm>
          <a:off x="191345" y="868185"/>
          <a:ext cx="11737375" cy="3908150"/>
        </p:xfrm>
        <a:graphic>
          <a:graphicData uri="http://schemas.openxmlformats.org/drawingml/2006/table">
            <a:tbl>
              <a:tblPr bandRow="1">
                <a:noFill/>
                <a:tableStyleId>{A9D4785D-4B06-4E61-B0C4-81447F2D026C}</a:tableStyleId>
              </a:tblPr>
              <a:tblGrid>
                <a:gridCol w="611400">
                  <a:extLst>
                    <a:ext uri="{9D8B030D-6E8A-4147-A177-3AD203B41FA5}">
                      <a16:colId xmlns:a16="http://schemas.microsoft.com/office/drawing/2014/main" val="20000"/>
                    </a:ext>
                  </a:extLst>
                </a:gridCol>
                <a:gridCol w="4004000">
                  <a:extLst>
                    <a:ext uri="{9D8B030D-6E8A-4147-A177-3AD203B41FA5}">
                      <a16:colId xmlns:a16="http://schemas.microsoft.com/office/drawing/2014/main" val="20001"/>
                    </a:ext>
                  </a:extLst>
                </a:gridCol>
                <a:gridCol w="688925">
                  <a:extLst>
                    <a:ext uri="{9D8B030D-6E8A-4147-A177-3AD203B41FA5}">
                      <a16:colId xmlns:a16="http://schemas.microsoft.com/office/drawing/2014/main" val="20002"/>
                    </a:ext>
                  </a:extLst>
                </a:gridCol>
                <a:gridCol w="694475">
                  <a:extLst>
                    <a:ext uri="{9D8B030D-6E8A-4147-A177-3AD203B41FA5}">
                      <a16:colId xmlns:a16="http://schemas.microsoft.com/office/drawing/2014/main" val="20003"/>
                    </a:ext>
                  </a:extLst>
                </a:gridCol>
                <a:gridCol w="398750">
                  <a:extLst>
                    <a:ext uri="{9D8B030D-6E8A-4147-A177-3AD203B41FA5}">
                      <a16:colId xmlns:a16="http://schemas.microsoft.com/office/drawing/2014/main" val="20004"/>
                    </a:ext>
                  </a:extLst>
                </a:gridCol>
                <a:gridCol w="398750">
                  <a:extLst>
                    <a:ext uri="{9D8B030D-6E8A-4147-A177-3AD203B41FA5}">
                      <a16:colId xmlns:a16="http://schemas.microsoft.com/office/drawing/2014/main" val="20005"/>
                    </a:ext>
                  </a:extLst>
                </a:gridCol>
                <a:gridCol w="396525">
                  <a:extLst>
                    <a:ext uri="{9D8B030D-6E8A-4147-A177-3AD203B41FA5}">
                      <a16:colId xmlns:a16="http://schemas.microsoft.com/office/drawing/2014/main" val="20006"/>
                    </a:ext>
                  </a:extLst>
                </a:gridCol>
                <a:gridCol w="398750">
                  <a:extLst>
                    <a:ext uri="{9D8B030D-6E8A-4147-A177-3AD203B41FA5}">
                      <a16:colId xmlns:a16="http://schemas.microsoft.com/office/drawing/2014/main" val="20007"/>
                    </a:ext>
                  </a:extLst>
                </a:gridCol>
                <a:gridCol w="450800">
                  <a:extLst>
                    <a:ext uri="{9D8B030D-6E8A-4147-A177-3AD203B41FA5}">
                      <a16:colId xmlns:a16="http://schemas.microsoft.com/office/drawing/2014/main" val="20008"/>
                    </a:ext>
                  </a:extLst>
                </a:gridCol>
                <a:gridCol w="340025">
                  <a:extLst>
                    <a:ext uri="{9D8B030D-6E8A-4147-A177-3AD203B41FA5}">
                      <a16:colId xmlns:a16="http://schemas.microsoft.com/office/drawing/2014/main" val="20009"/>
                    </a:ext>
                  </a:extLst>
                </a:gridCol>
                <a:gridCol w="340025">
                  <a:extLst>
                    <a:ext uri="{9D8B030D-6E8A-4147-A177-3AD203B41FA5}">
                      <a16:colId xmlns:a16="http://schemas.microsoft.com/office/drawing/2014/main" val="20010"/>
                    </a:ext>
                  </a:extLst>
                </a:gridCol>
                <a:gridCol w="337825">
                  <a:extLst>
                    <a:ext uri="{9D8B030D-6E8A-4147-A177-3AD203B41FA5}">
                      <a16:colId xmlns:a16="http://schemas.microsoft.com/office/drawing/2014/main" val="20011"/>
                    </a:ext>
                  </a:extLst>
                </a:gridCol>
                <a:gridCol w="337825">
                  <a:extLst>
                    <a:ext uri="{9D8B030D-6E8A-4147-A177-3AD203B41FA5}">
                      <a16:colId xmlns:a16="http://schemas.microsoft.com/office/drawing/2014/main" val="20012"/>
                    </a:ext>
                  </a:extLst>
                </a:gridCol>
                <a:gridCol w="337825">
                  <a:extLst>
                    <a:ext uri="{9D8B030D-6E8A-4147-A177-3AD203B41FA5}">
                      <a16:colId xmlns:a16="http://schemas.microsoft.com/office/drawing/2014/main" val="20013"/>
                    </a:ext>
                  </a:extLst>
                </a:gridCol>
                <a:gridCol w="337825">
                  <a:extLst>
                    <a:ext uri="{9D8B030D-6E8A-4147-A177-3AD203B41FA5}">
                      <a16:colId xmlns:a16="http://schemas.microsoft.com/office/drawing/2014/main" val="20014"/>
                    </a:ext>
                  </a:extLst>
                </a:gridCol>
                <a:gridCol w="337825">
                  <a:extLst>
                    <a:ext uri="{9D8B030D-6E8A-4147-A177-3AD203B41FA5}">
                      <a16:colId xmlns:a16="http://schemas.microsoft.com/office/drawing/2014/main" val="20015"/>
                    </a:ext>
                  </a:extLst>
                </a:gridCol>
                <a:gridCol w="337825">
                  <a:extLst>
                    <a:ext uri="{9D8B030D-6E8A-4147-A177-3AD203B41FA5}">
                      <a16:colId xmlns:a16="http://schemas.microsoft.com/office/drawing/2014/main" val="20016"/>
                    </a:ext>
                  </a:extLst>
                </a:gridCol>
                <a:gridCol w="337825">
                  <a:extLst>
                    <a:ext uri="{9D8B030D-6E8A-4147-A177-3AD203B41FA5}">
                      <a16:colId xmlns:a16="http://schemas.microsoft.com/office/drawing/2014/main" val="20017"/>
                    </a:ext>
                  </a:extLst>
                </a:gridCol>
                <a:gridCol w="337825">
                  <a:extLst>
                    <a:ext uri="{9D8B030D-6E8A-4147-A177-3AD203B41FA5}">
                      <a16:colId xmlns:a16="http://schemas.microsoft.com/office/drawing/2014/main" val="20018"/>
                    </a:ext>
                  </a:extLst>
                </a:gridCol>
                <a:gridCol w="312350">
                  <a:extLst>
                    <a:ext uri="{9D8B030D-6E8A-4147-A177-3AD203B41FA5}">
                      <a16:colId xmlns:a16="http://schemas.microsoft.com/office/drawing/2014/main" val="20019"/>
                    </a:ext>
                  </a:extLst>
                </a:gridCol>
              </a:tblGrid>
              <a:tr h="284075">
                <a:tc gridSpan="20">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CO-PO and CO-PSO Mapping</a:t>
                      </a:r>
                      <a:endParaRPr sz="1400" u="none" strike="noStrike" cap="none">
                        <a:latin typeface="Calibri"/>
                        <a:ea typeface="Calibri"/>
                        <a:cs typeface="Calibri"/>
                        <a:sym typeface="Calibri"/>
                      </a:endParaRPr>
                    </a:p>
                  </a:txBody>
                  <a:tcPr marL="68575" marR="6857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0350">
                <a:tc gridSpan="2">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Course Outcomes</a:t>
                      </a:r>
                      <a:endParaRPr sz="1400" u="none" strike="noStrike" cap="none">
                        <a:latin typeface="Calibri"/>
                        <a:ea typeface="Calibri"/>
                        <a:cs typeface="Calibri"/>
                        <a:sym typeface="Calibri"/>
                      </a:endParaRPr>
                    </a:p>
                  </a:txBody>
                  <a:tcPr marL="68575" marR="68575" marT="0" marB="0" anchor="ct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Blooms Level</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Modules covered</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PO1</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PO2</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PO4</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PO5</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PO6</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PO7</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PO8</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PO9</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PO10</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PO11</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PO12</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PSO1</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PSO2</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PSO3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PSO4</a:t>
                      </a:r>
                      <a:endParaRPr sz="14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97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CO1</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Understand the working of MVT based full stack web development with Django. </a:t>
                      </a:r>
                      <a:endParaRPr sz="1800" u="none" strike="noStrike" cap="none">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L1, L2</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397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CO2</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Designing of Models and Forms for rapid development of web pages.</a:t>
                      </a:r>
                      <a:endParaRPr sz="1800" u="none" strike="noStrike" cap="none">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L1, L2, L3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2,3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397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CO3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Analyze the role of Template Inheritance and Generic views for developing full stack web applications. </a:t>
                      </a:r>
                      <a:endParaRPr sz="1800" u="none" strike="noStrike" cap="none">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L1, L2, L3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3,4</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397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CO4</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Apply the Django framework libraries to render nonHTML contents like CSV and PDF. </a:t>
                      </a:r>
                      <a:endParaRPr sz="1800" u="none" strike="noStrike" cap="none">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L1, L2, L3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4</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397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CO5</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Perform jQuery based AJAX integration to Django Apps to build responsive full stack web applications,</a:t>
                      </a:r>
                      <a:endParaRPr sz="1800" u="none" strike="noStrike" cap="none">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L1, L2, L3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5</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bl>
          </a:graphicData>
        </a:graphic>
      </p:graphicFrame>
      <p:graphicFrame>
        <p:nvGraphicFramePr>
          <p:cNvPr id="223" name="Google Shape;223;p67"/>
          <p:cNvGraphicFramePr/>
          <p:nvPr/>
        </p:nvGraphicFramePr>
        <p:xfrm>
          <a:off x="1991544" y="4499944"/>
          <a:ext cx="8352900" cy="2352934"/>
        </p:xfrm>
        <a:graphic>
          <a:graphicData uri="http://schemas.openxmlformats.org/drawingml/2006/table">
            <a:tbl>
              <a:tblPr bandRow="1">
                <a:noFill/>
                <a:tableStyleId>{A9D4785D-4B06-4E61-B0C4-81447F2D026C}</a:tableStyleId>
              </a:tblPr>
              <a:tblGrid>
                <a:gridCol w="643750">
                  <a:extLst>
                    <a:ext uri="{9D8B030D-6E8A-4147-A177-3AD203B41FA5}">
                      <a16:colId xmlns:a16="http://schemas.microsoft.com/office/drawing/2014/main" val="20000"/>
                    </a:ext>
                  </a:extLst>
                </a:gridCol>
                <a:gridCol w="2590950">
                  <a:extLst>
                    <a:ext uri="{9D8B030D-6E8A-4147-A177-3AD203B41FA5}">
                      <a16:colId xmlns:a16="http://schemas.microsoft.com/office/drawing/2014/main" val="20001"/>
                    </a:ext>
                  </a:extLst>
                </a:gridCol>
                <a:gridCol w="626325">
                  <a:extLst>
                    <a:ext uri="{9D8B030D-6E8A-4147-A177-3AD203B41FA5}">
                      <a16:colId xmlns:a16="http://schemas.microsoft.com/office/drawing/2014/main" val="20002"/>
                    </a:ext>
                  </a:extLst>
                </a:gridCol>
                <a:gridCol w="2749425">
                  <a:extLst>
                    <a:ext uri="{9D8B030D-6E8A-4147-A177-3AD203B41FA5}">
                      <a16:colId xmlns:a16="http://schemas.microsoft.com/office/drawing/2014/main" val="20003"/>
                    </a:ext>
                  </a:extLst>
                </a:gridCol>
                <a:gridCol w="391250">
                  <a:extLst>
                    <a:ext uri="{9D8B030D-6E8A-4147-A177-3AD203B41FA5}">
                      <a16:colId xmlns:a16="http://schemas.microsoft.com/office/drawing/2014/main" val="20004"/>
                    </a:ext>
                  </a:extLst>
                </a:gridCol>
                <a:gridCol w="1351200">
                  <a:extLst>
                    <a:ext uri="{9D8B030D-6E8A-4147-A177-3AD203B41FA5}">
                      <a16:colId xmlns:a16="http://schemas.microsoft.com/office/drawing/2014/main" val="20005"/>
                    </a:ext>
                  </a:extLst>
                </a:gridCol>
              </a:tblGrid>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PO1</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Engineering knowledge</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PO7</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Environment and sustainability</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0</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No Correlation</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0"/>
                  </a:ext>
                </a:extLst>
              </a:tr>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PO2</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Problem analysis</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PO8</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Ethics</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Slight/Low</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1"/>
                  </a:ext>
                </a:extLst>
              </a:tr>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PO3</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Design/development of solutions</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PO9</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Individual and team work</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2</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Moderate/ Medium</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2"/>
                  </a:ext>
                </a:extLst>
              </a:tr>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PO4</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Conduct investigations of complex problems</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PO10</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Communication</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3</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Substantial/ High</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3"/>
                  </a:ext>
                </a:extLst>
              </a:tr>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PO5</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Modern tool usage</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PO11</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Project management and finance</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gridSpan="2">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hMerge="1">
                  <a:txBody>
                    <a:bodyPr/>
                    <a:lstStyle/>
                    <a:p>
                      <a:endParaRPr lang="en-US"/>
                    </a:p>
                  </a:txBody>
                  <a:tcPr/>
                </a:tc>
                <a:extLst>
                  <a:ext uri="{0D108BD9-81ED-4DB2-BD59-A6C34878D82A}">
                    <a16:rowId xmlns:a16="http://schemas.microsoft.com/office/drawing/2014/main" val="10004"/>
                  </a:ext>
                </a:extLst>
              </a:tr>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PO6</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The Engineer and society</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PO12</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Life-long learning</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gridSpan="2">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hMerge="1">
                  <a:txBody>
                    <a:bodyPr/>
                    <a:lstStyle/>
                    <a:p>
                      <a:endParaRPr lang="en-US"/>
                    </a:p>
                  </a:txBody>
                  <a:tcPr/>
                </a:tc>
                <a:extLst>
                  <a:ext uri="{0D108BD9-81ED-4DB2-BD59-A6C34878D82A}">
                    <a16:rowId xmlns:a16="http://schemas.microsoft.com/office/drawing/2014/main" val="10005"/>
                  </a:ext>
                </a:extLst>
              </a:tr>
              <a:tr h="1905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PSO1</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gridSpan="5">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Develop applications using different stacks of web and programming technologies</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905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PSO2</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gridSpan="5">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Design and develop secure, parallel,  distributed, networked, and digital systems</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905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PSO3</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gridSpan="5">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Apply software engineering methods to design, develop, test and manage software systems.</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05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PSO4</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gridSpan="5">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Develop  intelligent applications for business and industry </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224" name="Google Shape;224;p6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19</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1828800" y="996950"/>
            <a:ext cx="8331200" cy="5651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sz="3600" b="1" i="0" u="none">
                <a:solidFill>
                  <a:schemeClr val="lt1"/>
                </a:solidFill>
                <a:latin typeface="Times New Roman"/>
                <a:ea typeface="Times New Roman"/>
                <a:cs typeface="Times New Roman"/>
                <a:sym typeface="Times New Roman"/>
              </a:rPr>
              <a:t>Agenda</a:t>
            </a:r>
            <a:endParaRPr>
              <a:latin typeface="Times New Roman"/>
              <a:ea typeface="Times New Roman"/>
              <a:cs typeface="Times New Roman"/>
              <a:sym typeface="Times New Roman"/>
            </a:endParaRPr>
          </a:p>
        </p:txBody>
      </p:sp>
      <p:sp>
        <p:nvSpPr>
          <p:cNvPr id="85" name="Google Shape;85;p2"/>
          <p:cNvSpPr txBox="1">
            <a:spLocks noGrp="1"/>
          </p:cNvSpPr>
          <p:nvPr>
            <p:ph type="body" idx="1"/>
          </p:nvPr>
        </p:nvSpPr>
        <p:spPr>
          <a:xfrm>
            <a:off x="1758950" y="2370137"/>
            <a:ext cx="3873500" cy="43005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920"/>
              <a:buFont typeface="Noto Sans Symbols"/>
              <a:buNone/>
            </a:pPr>
            <a:endParaRPr sz="2400" b="1" i="0" u="none" strike="noStrike" cap="none">
              <a:solidFill>
                <a:srgbClr val="40404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Introduction</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Student perspective </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Introduction to subject</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Why subject is important</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Real World Applications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Course Objectives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Pre-requisites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Course Outcomes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CO-PO mapping</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Quiz</a:t>
            </a: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2240"/>
              <a:buFont typeface="Noto Sans Symbols"/>
              <a:buNone/>
            </a:pPr>
            <a:endParaRPr sz="28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a:ea typeface="Times New Roman"/>
              <a:cs typeface="Times New Roman"/>
              <a:sym typeface="Times New Roman"/>
            </a:endParaRPr>
          </a:p>
          <a:p>
            <a:pPr marL="342900" marR="0" lvl="0" indent="-220980" algn="l" rtl="0">
              <a:lnSpc>
                <a:spcPct val="100000"/>
              </a:lnSpc>
              <a:spcBef>
                <a:spcPts val="1000"/>
              </a:spcBef>
              <a:spcAft>
                <a:spcPts val="0"/>
              </a:spcAft>
              <a:buClr>
                <a:schemeClr val="accent1"/>
              </a:buClr>
              <a:buSzPts val="1920"/>
              <a:buFont typeface="Noto Sans Symbols"/>
              <a:buNone/>
            </a:pPr>
            <a:endParaRPr sz="2400" b="0" i="0" u="none">
              <a:solidFill>
                <a:srgbClr val="404040"/>
              </a:solidFill>
              <a:latin typeface="Times New Roman"/>
              <a:ea typeface="Times New Roman"/>
              <a:cs typeface="Times New Roman"/>
              <a:sym typeface="Times New Roman"/>
            </a:endParaRPr>
          </a:p>
        </p:txBody>
      </p:sp>
      <p:sp>
        <p:nvSpPr>
          <p:cNvPr id="86" name="Google Shape;86;p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a:t>
            </a:fld>
            <a:endParaRPr sz="1400" b="0" i="0" u="none" strike="noStrike" cap="none">
              <a:solidFill>
                <a:srgbClr val="000000"/>
              </a:solidFill>
              <a:latin typeface="Times New Roman"/>
              <a:ea typeface="Times New Roman"/>
              <a:cs typeface="Times New Roman"/>
              <a:sym typeface="Times New Roman"/>
            </a:endParaRPr>
          </a:p>
        </p:txBody>
      </p:sp>
      <p:pic>
        <p:nvPicPr>
          <p:cNvPr id="87" name="Google Shape;87;p2"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
        <p:nvSpPr>
          <p:cNvPr id="88" name="Google Shape;88;p2"/>
          <p:cNvSpPr txBox="1"/>
          <p:nvPr/>
        </p:nvSpPr>
        <p:spPr>
          <a:xfrm>
            <a:off x="6181725" y="2490787"/>
            <a:ext cx="5008562"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rgbClr val="40404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Textbooks and Reference books</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Lesson Plan</a:t>
            </a:r>
            <a:endParaRPr sz="1400" b="0" i="0" u="none" strike="noStrike" cap="none">
              <a:solidFill>
                <a:srgbClr val="000000"/>
              </a:solidFill>
              <a:latin typeface="Arial"/>
              <a:ea typeface="Arial"/>
              <a:cs typeface="Arial"/>
              <a:sym typeface="Arial"/>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Assessment Plan</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Experience of past batch students</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Expected classroom behavior</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Some useful links</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600"/>
              <a:buFont typeface="Noto Sans Symbols"/>
              <a:buNone/>
            </a:pPr>
            <a:endParaRPr sz="20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600"/>
              <a:buFont typeface="Noto Sans Symbols"/>
              <a:buNone/>
            </a:pPr>
            <a:endParaRPr sz="20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800"/>
              <a:buFont typeface="Arial"/>
              <a:buNone/>
            </a:pPr>
            <a:endParaRPr sz="28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400"/>
              <a:buFont typeface="Arial"/>
              <a:buNone/>
            </a:pPr>
            <a:endParaRPr sz="24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400"/>
              <a:buFont typeface="Arial"/>
              <a:buNone/>
            </a:pPr>
            <a:endParaRPr sz="24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40404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8"/>
          <p:cNvSpPr txBox="1">
            <a:spLocks noGrp="1"/>
          </p:cNvSpPr>
          <p:nvPr>
            <p:ph type="title"/>
          </p:nvPr>
        </p:nvSpPr>
        <p:spPr>
          <a:xfrm>
            <a:off x="1524002" y="381000"/>
            <a:ext cx="9144001" cy="6717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Evaluation Guidelines</a:t>
            </a:r>
            <a:endParaRPr/>
          </a:p>
        </p:txBody>
      </p:sp>
      <p:graphicFrame>
        <p:nvGraphicFramePr>
          <p:cNvPr id="230" name="Google Shape;230;p68"/>
          <p:cNvGraphicFramePr/>
          <p:nvPr>
            <p:extLst>
              <p:ext uri="{D42A27DB-BD31-4B8C-83A1-F6EECF244321}">
                <p14:modId xmlns:p14="http://schemas.microsoft.com/office/powerpoint/2010/main" val="1374747913"/>
              </p:ext>
            </p:extLst>
          </p:nvPr>
        </p:nvGraphicFramePr>
        <p:xfrm>
          <a:off x="1055441" y="1008253"/>
          <a:ext cx="8929000" cy="5936714"/>
        </p:xfrm>
        <a:graphic>
          <a:graphicData uri="http://schemas.openxmlformats.org/drawingml/2006/table">
            <a:tbl>
              <a:tblPr firstRow="1" firstCol="1" bandRow="1">
                <a:noFill/>
                <a:tableStyleId>{A9D4785D-4B06-4E61-B0C4-81447F2D026C}</a:tableStyleId>
              </a:tblPr>
              <a:tblGrid>
                <a:gridCol w="1251375">
                  <a:extLst>
                    <a:ext uri="{9D8B030D-6E8A-4147-A177-3AD203B41FA5}">
                      <a16:colId xmlns:a16="http://schemas.microsoft.com/office/drawing/2014/main" val="20000"/>
                    </a:ext>
                  </a:extLst>
                </a:gridCol>
                <a:gridCol w="1628575">
                  <a:extLst>
                    <a:ext uri="{9D8B030D-6E8A-4147-A177-3AD203B41FA5}">
                      <a16:colId xmlns:a16="http://schemas.microsoft.com/office/drawing/2014/main" val="20001"/>
                    </a:ext>
                  </a:extLst>
                </a:gridCol>
                <a:gridCol w="1628575">
                  <a:extLst>
                    <a:ext uri="{9D8B030D-6E8A-4147-A177-3AD203B41FA5}">
                      <a16:colId xmlns:a16="http://schemas.microsoft.com/office/drawing/2014/main" val="20002"/>
                    </a:ext>
                  </a:extLst>
                </a:gridCol>
                <a:gridCol w="1252125">
                  <a:extLst>
                    <a:ext uri="{9D8B030D-6E8A-4147-A177-3AD203B41FA5}">
                      <a16:colId xmlns:a16="http://schemas.microsoft.com/office/drawing/2014/main" val="20003"/>
                    </a:ext>
                  </a:extLst>
                </a:gridCol>
                <a:gridCol w="2310650">
                  <a:extLst>
                    <a:ext uri="{9D8B030D-6E8A-4147-A177-3AD203B41FA5}">
                      <a16:colId xmlns:a16="http://schemas.microsoft.com/office/drawing/2014/main" val="20004"/>
                    </a:ext>
                  </a:extLst>
                </a:gridCol>
                <a:gridCol w="857700">
                  <a:extLst>
                    <a:ext uri="{9D8B030D-6E8A-4147-A177-3AD203B41FA5}">
                      <a16:colId xmlns:a16="http://schemas.microsoft.com/office/drawing/2014/main" val="20005"/>
                    </a:ext>
                  </a:extLst>
                </a:gridCol>
              </a:tblGrid>
              <a:tr h="279300">
                <a:tc gridSpan="6">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Theory Subject</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300">
                <a:tc gridSpan="2">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Max marks</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gridSpan="3">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t>50</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279300">
                <a:tc gridSpan="2">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Min marks</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gridSpan="3">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t>12 (IaT) + 8 ( Practical) 20</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279300">
                <a:tc gridSpan="5">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IaT</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2793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3.1</a:t>
                      </a:r>
                      <a:endParaRPr sz="1600" u="none" strike="noStrike" cap="none">
                        <a:latin typeface="Calibri"/>
                        <a:ea typeface="Calibri"/>
                        <a:cs typeface="Calibri"/>
                        <a:sym typeface="Calibri"/>
                      </a:endParaRPr>
                    </a:p>
                  </a:txBody>
                  <a:tcPr marL="68575" marR="68575" marT="0" marB="0"/>
                </a:tc>
                <a:tc gridSpan="3">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IAT 1 </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t>50</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2793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3.2</a:t>
                      </a:r>
                      <a:endParaRPr sz="1600" u="none" strike="noStrike" cap="none">
                        <a:latin typeface="Calibri"/>
                        <a:ea typeface="Calibri"/>
                        <a:cs typeface="Calibri"/>
                        <a:sym typeface="Calibri"/>
                      </a:endParaRPr>
                    </a:p>
                  </a:txBody>
                  <a:tcPr marL="68575" marR="68575" marT="0" marB="0"/>
                </a:tc>
                <a:tc gridSpan="3">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IAT 2</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t>50</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2793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3.3</a:t>
                      </a:r>
                      <a:endParaRPr sz="1600" u="none" strike="noStrike" cap="none">
                        <a:latin typeface="Calibri"/>
                        <a:ea typeface="Calibri"/>
                        <a:cs typeface="Calibri"/>
                        <a:sym typeface="Calibri"/>
                      </a:endParaRPr>
                    </a:p>
                  </a:txBody>
                  <a:tcPr marL="68575" marR="68575" marT="0" marB="0"/>
                </a:tc>
                <a:tc gridSpan="3">
                  <a:txBody>
                    <a:bodyPr/>
                    <a:lstStyle/>
                    <a:p>
                      <a:pPr marL="0" marR="0" lvl="0" indent="0" algn="l" rtl="0">
                        <a:lnSpc>
                          <a:spcPct val="115000"/>
                        </a:lnSpc>
                        <a:spcBef>
                          <a:spcPts val="0"/>
                        </a:spcBef>
                        <a:spcAft>
                          <a:spcPts val="0"/>
                        </a:spcAft>
                        <a:buClr>
                          <a:srgbClr val="000000"/>
                        </a:buClr>
                        <a:buSzPts val="1800"/>
                        <a:buFont typeface="Arial"/>
                        <a:buNone/>
                      </a:pP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r" rtl="0">
                        <a:lnSpc>
                          <a:spcPct val="115000"/>
                        </a:lnSpc>
                        <a:spcBef>
                          <a:spcPts val="0"/>
                        </a:spcBef>
                        <a:spcAft>
                          <a:spcPts val="0"/>
                        </a:spcAft>
                        <a:buClr>
                          <a:srgbClr val="000000"/>
                        </a:buClr>
                        <a:buSzPts val="1800"/>
                        <a:buFont typeface="Arial"/>
                        <a:buNone/>
                      </a:pPr>
                      <a:endParaRPr sz="16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dirty="0">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2793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3.4</a:t>
                      </a:r>
                      <a:endParaRPr sz="1600" u="none" strike="noStrike" cap="none">
                        <a:latin typeface="Calibri"/>
                        <a:ea typeface="Calibri"/>
                        <a:cs typeface="Calibri"/>
                        <a:sym typeface="Calibri"/>
                      </a:endParaRPr>
                    </a:p>
                  </a:txBody>
                  <a:tcPr marL="68575" marR="68575" marT="0" marB="0"/>
                </a:tc>
                <a:tc gridSpan="3">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t>Max Average of all 2 IAT conducted </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t>50</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57782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3.5</a:t>
                      </a:r>
                      <a:endParaRPr sz="1600" u="none" strike="noStrike" cap="none">
                        <a:latin typeface="Calibri"/>
                        <a:ea typeface="Calibri"/>
                        <a:cs typeface="Calibri"/>
                        <a:sym typeface="Calibri"/>
                      </a:endParaRPr>
                    </a:p>
                  </a:txBody>
                  <a:tcPr marL="68575" marR="68575" marT="0" marB="0"/>
                </a:tc>
                <a:tc gridSpan="3">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Final Average marks to be reduced to a max of</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dirty="0"/>
                        <a:t>25</a:t>
                      </a:r>
                      <a:endParaRPr sz="16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279600">
                <a:tc rowSpan="4">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4</a:t>
                      </a:r>
                      <a:endParaRPr sz="1600" u="none" strike="noStrike" cap="none">
                        <a:latin typeface="Calibri"/>
                        <a:ea typeface="Calibri"/>
                        <a:cs typeface="Calibri"/>
                        <a:sym typeface="Calibri"/>
                      </a:endParaRPr>
                    </a:p>
                  </a:txBody>
                  <a:tcPr marL="68575" marR="68575" marT="0" marB="0"/>
                </a:tc>
                <a:tc gridSpan="4">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Max marks for Practical’s </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279600">
                <a:tc vMerge="1">
                  <a:txBody>
                    <a:bodyPr/>
                    <a:lstStyle/>
                    <a:p>
                      <a:endParaRPr lang="en-US"/>
                    </a:p>
                  </a:txBody>
                  <a:tcPr/>
                </a:tc>
                <a:tc rowSpan="2">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4.1</a:t>
                      </a:r>
                      <a:endParaRPr sz="16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CIE</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10</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r h="298525">
                <a:tc vMerge="1">
                  <a:txBody>
                    <a:bodyPr/>
                    <a:lstStyle/>
                    <a:p>
                      <a:endParaRPr lang="en-US"/>
                    </a:p>
                  </a:txBody>
                  <a:tcPr/>
                </a:tc>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Lab Test</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15</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1"/>
                  </a:ext>
                </a:extLst>
              </a:tr>
              <a:tr h="2796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4.2</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Max marks </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25</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2"/>
                  </a:ext>
                </a:extLst>
              </a:tr>
              <a:tr h="2796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5</a:t>
                      </a:r>
                      <a:endParaRPr sz="1600" u="none" strike="noStrike" cap="none">
                        <a:latin typeface="Calibri"/>
                        <a:ea typeface="Calibri"/>
                        <a:cs typeface="Calibri"/>
                        <a:sym typeface="Calibri"/>
                      </a:endParaRPr>
                    </a:p>
                  </a:txBody>
                  <a:tcPr marL="68575" marR="68575" marT="0" marB="0"/>
                </a:tc>
                <a:tc gridSpan="4">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Assignment</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3"/>
                  </a:ext>
                </a:extLst>
              </a:tr>
              <a:tr h="2796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5.1</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Assignment 1</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5</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4"/>
                  </a:ext>
                </a:extLst>
              </a:tr>
              <a:tr h="2796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5.2</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Assignment 2</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5</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5"/>
                  </a:ext>
                </a:extLst>
              </a:tr>
              <a:tr h="87665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5</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Final max. IAT marks </a:t>
                      </a:r>
                      <a:endParaRPr sz="1600" u="none" strike="noStrike" cap="none" dirty="0">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gridSpan="2">
                  <a:txBody>
                    <a:bodyPr/>
                    <a:lstStyle/>
                    <a:p>
                      <a:pPr marL="0" marR="0" lvl="0" indent="0" algn="r" rtl="0">
                        <a:lnSpc>
                          <a:spcPct val="115000"/>
                        </a:lnSpc>
                        <a:spcBef>
                          <a:spcPts val="0"/>
                        </a:spcBef>
                        <a:spcAft>
                          <a:spcPts val="0"/>
                        </a:spcAft>
                        <a:buClr>
                          <a:srgbClr val="000000"/>
                        </a:buClr>
                        <a:buSzPts val="1800"/>
                        <a:buFont typeface="Arial"/>
                        <a:buNone/>
                      </a:pPr>
                      <a:r>
                        <a:rPr lang="en-IN" sz="1800" u="none" strike="noStrike" cap="none" dirty="0">
                          <a:latin typeface="Times New Roman"/>
                          <a:ea typeface="Times New Roman"/>
                          <a:cs typeface="Times New Roman"/>
                          <a:sym typeface="Times New Roman"/>
                        </a:rPr>
                        <a:t>25+25</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dirty="0">
                        <a:latin typeface="Calibri"/>
                        <a:ea typeface="Calibri"/>
                        <a:cs typeface="Calibri"/>
                        <a:sym typeface="Calibri"/>
                      </a:endParaRPr>
                    </a:p>
                  </a:txBody>
                  <a:tcPr marL="0" marR="0" marT="0" marB="0" anchor="ctr"/>
                </a:tc>
                <a:extLst>
                  <a:ext uri="{0D108BD9-81ED-4DB2-BD59-A6C34878D82A}">
                    <a16:rowId xmlns:a16="http://schemas.microsoft.com/office/drawing/2014/main" val="10016"/>
                  </a:ext>
                </a:extLst>
              </a:tr>
            </a:tbl>
          </a:graphicData>
        </a:graphic>
      </p:graphicFrame>
      <p:sp>
        <p:nvSpPr>
          <p:cNvPr id="231" name="Google Shape;231;p6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20</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a:buNone/>
            </a:pPr>
            <a:r>
              <a:rPr lang="en-US" sz="3600" b="1" i="0" u="none">
                <a:solidFill>
                  <a:schemeClr val="lt2"/>
                </a:solidFill>
                <a:latin typeface="Times New Roman"/>
                <a:ea typeface="Times New Roman"/>
                <a:cs typeface="Times New Roman"/>
                <a:sym typeface="Times New Roman"/>
              </a:rPr>
              <a:t>Flip Class details</a:t>
            </a:r>
            <a:endParaRPr>
              <a:latin typeface="Times New Roman"/>
              <a:ea typeface="Times New Roman"/>
              <a:cs typeface="Times New Roman"/>
              <a:sym typeface="Times New Roman"/>
            </a:endParaRPr>
          </a:p>
        </p:txBody>
      </p:sp>
      <p:graphicFrame>
        <p:nvGraphicFramePr>
          <p:cNvPr id="237" name="Google Shape;237;p43"/>
          <p:cNvGraphicFramePr/>
          <p:nvPr/>
        </p:nvGraphicFramePr>
        <p:xfrm>
          <a:off x="854075" y="2722562"/>
          <a:ext cx="10407625" cy="3062275"/>
        </p:xfrm>
        <a:graphic>
          <a:graphicData uri="http://schemas.openxmlformats.org/drawingml/2006/table">
            <a:tbl>
              <a:tblPr>
                <a:noFill/>
                <a:tableStyleId>{68B014DA-14DC-4C1C-8C9B-03C4AA50F4D9}</a:tableStyleId>
              </a:tblPr>
              <a:tblGrid>
                <a:gridCol w="3506775">
                  <a:extLst>
                    <a:ext uri="{9D8B030D-6E8A-4147-A177-3AD203B41FA5}">
                      <a16:colId xmlns:a16="http://schemas.microsoft.com/office/drawing/2014/main" val="20000"/>
                    </a:ext>
                  </a:extLst>
                </a:gridCol>
                <a:gridCol w="6900850">
                  <a:extLst>
                    <a:ext uri="{9D8B030D-6E8A-4147-A177-3AD203B41FA5}">
                      <a16:colId xmlns:a16="http://schemas.microsoft.com/office/drawing/2014/main" val="20001"/>
                    </a:ext>
                  </a:extLst>
                </a:gridCol>
              </a:tblGrid>
              <a:tr h="3062275">
                <a:tc>
                  <a:txBody>
                    <a:bodyPr/>
                    <a:lstStyle/>
                    <a:p>
                      <a:pPr marL="0" marR="0" lvl="0" indent="0" algn="l" rtl="0">
                        <a:lnSpc>
                          <a:spcPct val="115000"/>
                        </a:lnSpc>
                        <a:spcBef>
                          <a:spcPts val="0"/>
                        </a:spcBef>
                        <a:spcAft>
                          <a:spcPts val="0"/>
                        </a:spcAft>
                        <a:buClr>
                          <a:srgbClr val="FF0000"/>
                        </a:buClr>
                        <a:buSzPts val="2400"/>
                        <a:buFont typeface="Century Gothic"/>
                        <a:buNone/>
                      </a:pPr>
                      <a:r>
                        <a:rPr lang="en-US" sz="2400" u="none" strike="noStrike" cap="none"/>
                        <a:t>Flipped Classroom process for students to understand</a:t>
                      </a:r>
                      <a:endParaRPr sz="1400" u="none" strike="noStrike" cap="none"/>
                    </a:p>
                  </a:txBody>
                  <a:tcPr marL="68575" marR="68575" marT="0" marB="0" anchor="ctr"/>
                </a:tc>
                <a:tc>
                  <a:txBody>
                    <a:bodyPr/>
                    <a:lstStyle/>
                    <a:p>
                      <a:pPr marL="0" marR="0" lvl="0" indent="0" algn="just" rtl="0">
                        <a:lnSpc>
                          <a:spcPct val="115000"/>
                        </a:lnSpc>
                        <a:spcBef>
                          <a:spcPts val="0"/>
                        </a:spcBef>
                        <a:spcAft>
                          <a:spcPts val="0"/>
                        </a:spcAft>
                        <a:buClr>
                          <a:schemeClr val="dk1"/>
                        </a:buClr>
                        <a:buSzPts val="2400"/>
                        <a:buFont typeface="Century Gothic"/>
                        <a:buNone/>
                      </a:pPr>
                      <a:r>
                        <a:rPr lang="en-US" sz="1800" u="none" strike="noStrike" cap="none"/>
                        <a:t>The materials (video, notes, ppt, mcqs) required w.r.t to topics will be shared to the students. Students will be quizzed on the topic shared. The flip will be conducted to check the knowledge, analysis and self-learning capability of the students to answer the questions given.</a:t>
                      </a:r>
                      <a:endParaRPr sz="1100" b="0" u="none" strike="noStrike" cap="none"/>
                    </a:p>
                  </a:txBody>
                  <a:tcPr marL="68575" marR="68575" marT="0" marB="0" anchor="ctr"/>
                </a:tc>
                <a:extLst>
                  <a:ext uri="{0D108BD9-81ED-4DB2-BD59-A6C34878D82A}">
                    <a16:rowId xmlns:a16="http://schemas.microsoft.com/office/drawing/2014/main" val="10000"/>
                  </a:ext>
                </a:extLst>
              </a:tr>
            </a:tbl>
          </a:graphicData>
        </a:graphic>
      </p:graphicFrame>
      <p:sp>
        <p:nvSpPr>
          <p:cNvPr id="238" name="Google Shape;238;p4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21</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1" i="0" u="none">
                <a:solidFill>
                  <a:schemeClr val="lt2"/>
                </a:solidFill>
                <a:latin typeface="Times New Roman"/>
                <a:ea typeface="Times New Roman"/>
                <a:cs typeface="Times New Roman"/>
                <a:sym typeface="Times New Roman"/>
              </a:rPr>
              <a:t>Expected classroom behaviour</a:t>
            </a:r>
            <a:endParaRPr>
              <a:latin typeface="Times New Roman"/>
              <a:ea typeface="Times New Roman"/>
              <a:cs typeface="Times New Roman"/>
              <a:sym typeface="Times New Roman"/>
            </a:endParaRPr>
          </a:p>
        </p:txBody>
      </p:sp>
      <p:sp>
        <p:nvSpPr>
          <p:cNvPr id="244" name="Google Shape;244;p44"/>
          <p:cNvSpPr txBox="1">
            <a:spLocks noGrp="1"/>
          </p:cNvSpPr>
          <p:nvPr>
            <p:ph type="body" idx="1"/>
          </p:nvPr>
        </p:nvSpPr>
        <p:spPr>
          <a:xfrm>
            <a:off x="530225" y="2057400"/>
            <a:ext cx="10902950" cy="39973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a:ea typeface="Times New Roman"/>
                <a:cs typeface="Times New Roman"/>
                <a:sym typeface="Times New Roman"/>
              </a:rPr>
              <a:t>Students need to be more </a:t>
            </a:r>
            <a:r>
              <a:rPr lang="en-US" sz="2400" b="1" i="0" u="none">
                <a:solidFill>
                  <a:srgbClr val="404040"/>
                </a:solidFill>
                <a:latin typeface="Times New Roman"/>
                <a:ea typeface="Times New Roman"/>
                <a:cs typeface="Times New Roman"/>
                <a:sym typeface="Times New Roman"/>
              </a:rPr>
              <a:t>attentive during  session </a:t>
            </a:r>
            <a:r>
              <a:rPr lang="en-US" sz="2400" b="0" i="0" u="none">
                <a:solidFill>
                  <a:srgbClr val="404040"/>
                </a:solidFill>
                <a:latin typeface="Times New Roman"/>
                <a:ea typeface="Times New Roman"/>
                <a:cs typeface="Times New Roman"/>
                <a:sym typeface="Times New Roman"/>
              </a:rPr>
              <a:t>and </a:t>
            </a:r>
            <a:r>
              <a:rPr lang="en-US" sz="2400" b="1" i="0" u="none">
                <a:solidFill>
                  <a:srgbClr val="404040"/>
                </a:solidFill>
                <a:latin typeface="Times New Roman"/>
                <a:ea typeface="Times New Roman"/>
                <a:cs typeface="Times New Roman"/>
                <a:sym typeface="Times New Roman"/>
              </a:rPr>
              <a:t>respond to questions </a:t>
            </a:r>
            <a:r>
              <a:rPr lang="en-US" sz="2400" b="0" i="0" u="none">
                <a:solidFill>
                  <a:srgbClr val="404040"/>
                </a:solidFill>
                <a:latin typeface="Times New Roman"/>
                <a:ea typeface="Times New Roman"/>
                <a:cs typeface="Times New Roman"/>
                <a:sym typeface="Times New Roman"/>
              </a:rPr>
              <a:t>when required.</a:t>
            </a:r>
            <a:endParaRPr>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a:ea typeface="Times New Roman"/>
                <a:cs typeface="Times New Roman"/>
                <a:sym typeface="Times New Roman"/>
              </a:rPr>
              <a:t>Students need to </a:t>
            </a:r>
            <a:r>
              <a:rPr lang="en-US" sz="2400" b="1" i="0" u="none">
                <a:solidFill>
                  <a:srgbClr val="404040"/>
                </a:solidFill>
                <a:latin typeface="Times New Roman"/>
                <a:ea typeface="Times New Roman"/>
                <a:cs typeface="Times New Roman"/>
                <a:sym typeface="Times New Roman"/>
              </a:rPr>
              <a:t>check google class room </a:t>
            </a:r>
            <a:r>
              <a:rPr lang="en-US" sz="2400" b="0" i="0" u="none">
                <a:solidFill>
                  <a:srgbClr val="404040"/>
                </a:solidFill>
                <a:latin typeface="Times New Roman"/>
                <a:ea typeface="Times New Roman"/>
                <a:cs typeface="Times New Roman"/>
                <a:sym typeface="Times New Roman"/>
              </a:rPr>
              <a:t>regularly for ppts, videos, assignment posts and quiz.</a:t>
            </a:r>
            <a:endParaRPr>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a:ea typeface="Times New Roman"/>
                <a:cs typeface="Times New Roman"/>
                <a:sym typeface="Times New Roman"/>
              </a:rPr>
              <a:t> All should maintain </a:t>
            </a:r>
            <a:r>
              <a:rPr lang="en-US" sz="2400" b="1" i="0" u="none">
                <a:solidFill>
                  <a:srgbClr val="404040"/>
                </a:solidFill>
                <a:latin typeface="Times New Roman"/>
                <a:ea typeface="Times New Roman"/>
                <a:cs typeface="Times New Roman"/>
                <a:sym typeface="Times New Roman"/>
              </a:rPr>
              <a:t>Assignments  with  no plagiarism </a:t>
            </a:r>
            <a:r>
              <a:rPr lang="en-US" sz="2400" b="0" i="0" u="none">
                <a:solidFill>
                  <a:srgbClr val="404040"/>
                </a:solidFill>
                <a:latin typeface="Times New Roman"/>
                <a:ea typeface="Times New Roman"/>
                <a:cs typeface="Times New Roman"/>
                <a:sym typeface="Times New Roman"/>
              </a:rPr>
              <a:t>, sticking to deadlines for submissions.</a:t>
            </a:r>
            <a:endParaRPr>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a:ea typeface="Times New Roman"/>
                <a:cs typeface="Times New Roman"/>
                <a:sym typeface="Times New Roman"/>
              </a:rPr>
              <a:t> Attendance should be </a:t>
            </a:r>
            <a:r>
              <a:rPr lang="en-US" sz="2400" b="1" i="0" u="none">
                <a:solidFill>
                  <a:srgbClr val="404040"/>
                </a:solidFill>
                <a:latin typeface="Times New Roman"/>
                <a:ea typeface="Times New Roman"/>
                <a:cs typeface="Times New Roman"/>
                <a:sym typeface="Times New Roman"/>
              </a:rPr>
              <a:t>maintained minimum 80% </a:t>
            </a:r>
            <a:r>
              <a:rPr lang="en-US" sz="2400" b="0" i="0" u="none">
                <a:solidFill>
                  <a:srgbClr val="404040"/>
                </a:solidFill>
                <a:latin typeface="Times New Roman"/>
                <a:ea typeface="Times New Roman"/>
                <a:cs typeface="Times New Roman"/>
                <a:sym typeface="Times New Roman"/>
              </a:rPr>
              <a:t>and no disruption (mute mics when not asking question), strict action against abusers of any type of  misbehavior.  </a:t>
            </a:r>
            <a:endParaRPr sz="2400" b="0" i="0" u="none">
              <a:solidFill>
                <a:srgbClr val="40404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1920"/>
              <a:buFont typeface="Noto Sans Symbols"/>
              <a:buNone/>
            </a:pPr>
            <a:endParaRPr sz="2400" b="0" i="0" u="none">
              <a:solidFill>
                <a:srgbClr val="40404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245" name="Google Shape;245;p4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22</a:t>
            </a:fld>
            <a:endParaRPr sz="1400" b="0" i="0" u="none" strike="noStrike" cap="none">
              <a:solidFill>
                <a:srgbClr val="000000"/>
              </a:solidFill>
              <a:latin typeface="Times New Roman"/>
              <a:ea typeface="Times New Roman"/>
              <a:cs typeface="Times New Roman"/>
              <a:sym typeface="Times New Roman"/>
            </a:endParaRPr>
          </a:p>
        </p:txBody>
      </p:sp>
      <p:pic>
        <p:nvPicPr>
          <p:cNvPr id="246" name="Google Shape;246;p44"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5"/>
          <p:cNvSpPr txBox="1">
            <a:spLocks noGrp="1"/>
          </p:cNvSpPr>
          <p:nvPr>
            <p:ph type="body" idx="1"/>
          </p:nvPr>
        </p:nvSpPr>
        <p:spPr>
          <a:xfrm>
            <a:off x="1052538" y="1836340"/>
            <a:ext cx="10086923" cy="3737339"/>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sz="1200" b="1"/>
              <a:t>React</a:t>
            </a:r>
            <a:endParaRPr/>
          </a:p>
          <a:p>
            <a:pPr marL="457200" lvl="0" indent="-320040" algn="l" rtl="0">
              <a:lnSpc>
                <a:spcPct val="100000"/>
              </a:lnSpc>
              <a:spcBef>
                <a:spcPts val="1000"/>
              </a:spcBef>
              <a:spcAft>
                <a:spcPts val="0"/>
              </a:spcAft>
              <a:buSzPts val="1440"/>
              <a:buFont typeface="Arial"/>
              <a:buChar char="•"/>
            </a:pPr>
            <a:r>
              <a:rPr lang="en-US" sz="1200"/>
              <a:t>Official Docs: </a:t>
            </a:r>
            <a:r>
              <a:rPr lang="en-US" sz="1200" u="sng">
                <a:solidFill>
                  <a:schemeClr val="hlink"/>
                </a:solidFill>
                <a:hlinkClick r:id="rId3"/>
              </a:rPr>
              <a:t>https://react.dev/</a:t>
            </a:r>
            <a:endParaRPr sz="1200"/>
          </a:p>
          <a:p>
            <a:pPr marL="457200" lvl="0" indent="-320040" algn="l" rtl="0">
              <a:lnSpc>
                <a:spcPct val="100000"/>
              </a:lnSpc>
              <a:spcBef>
                <a:spcPts val="1000"/>
              </a:spcBef>
              <a:spcAft>
                <a:spcPts val="0"/>
              </a:spcAft>
              <a:buSzPts val="1440"/>
              <a:buFont typeface="Arial"/>
              <a:buChar char="•"/>
            </a:pPr>
            <a:r>
              <a:rPr lang="en-US" sz="1200"/>
              <a:t>React Tutorial (FreeCodeCamp): https://www.freecodecamp.org/news/learn-react-in-1-hour/</a:t>
            </a:r>
            <a:endParaRPr/>
          </a:p>
          <a:p>
            <a:pPr marL="457200" lvl="0" indent="-320040" algn="l" rtl="0">
              <a:lnSpc>
                <a:spcPct val="100000"/>
              </a:lnSpc>
              <a:spcBef>
                <a:spcPts val="1000"/>
              </a:spcBef>
              <a:spcAft>
                <a:spcPts val="0"/>
              </a:spcAft>
              <a:buSzPts val="1440"/>
              <a:buFont typeface="Arial"/>
              <a:buChar char="•"/>
            </a:pPr>
            <a:r>
              <a:rPr lang="en-US" sz="1200"/>
              <a:t>React Crash Course (Traversy Media): </a:t>
            </a:r>
            <a:r>
              <a:rPr lang="en-US" sz="1200" u="sng">
                <a:solidFill>
                  <a:schemeClr val="hlink"/>
                </a:solidFill>
                <a:hlinkClick r:id="rId4"/>
              </a:rPr>
              <a:t>https://www.youtube.com/watch?v=w7ejDZ8SWv8</a:t>
            </a:r>
            <a:endParaRPr sz="1200"/>
          </a:p>
          <a:p>
            <a:pPr marL="457200" lvl="0" indent="-320040" algn="l" rtl="0">
              <a:lnSpc>
                <a:spcPct val="100000"/>
              </a:lnSpc>
              <a:spcBef>
                <a:spcPts val="1000"/>
              </a:spcBef>
              <a:spcAft>
                <a:spcPts val="0"/>
              </a:spcAft>
              <a:buSzPts val="1440"/>
              <a:buChar char="►"/>
            </a:pPr>
            <a:r>
              <a:rPr lang="en-US" sz="1200" b="1"/>
              <a:t>Express.js</a:t>
            </a:r>
            <a:endParaRPr/>
          </a:p>
          <a:p>
            <a:pPr marL="457200" lvl="0" indent="-320040" algn="l" rtl="0">
              <a:lnSpc>
                <a:spcPct val="100000"/>
              </a:lnSpc>
              <a:spcBef>
                <a:spcPts val="1000"/>
              </a:spcBef>
              <a:spcAft>
                <a:spcPts val="0"/>
              </a:spcAft>
              <a:buSzPts val="1440"/>
              <a:buFont typeface="Arial"/>
              <a:buChar char="•"/>
            </a:pPr>
            <a:r>
              <a:rPr lang="en-US" sz="1200"/>
              <a:t>Official Docs: </a:t>
            </a:r>
            <a:r>
              <a:rPr lang="en-US" sz="1200" u="sng">
                <a:solidFill>
                  <a:schemeClr val="hlink"/>
                </a:solidFill>
                <a:hlinkClick r:id="rId5"/>
              </a:rPr>
              <a:t>https://expressjs.com/</a:t>
            </a:r>
            <a:endParaRPr sz="1200"/>
          </a:p>
          <a:p>
            <a:pPr marL="457200" lvl="0" indent="-320040" algn="l" rtl="0">
              <a:lnSpc>
                <a:spcPct val="100000"/>
              </a:lnSpc>
              <a:spcBef>
                <a:spcPts val="1000"/>
              </a:spcBef>
              <a:spcAft>
                <a:spcPts val="0"/>
              </a:spcAft>
              <a:buSzPts val="1440"/>
              <a:buFont typeface="Arial"/>
              <a:buChar char="•"/>
            </a:pPr>
            <a:r>
              <a:rPr lang="en-US" sz="1200"/>
              <a:t>Express Tutorial (MDN): </a:t>
            </a:r>
            <a:r>
              <a:rPr lang="en-US" sz="1200" u="sng">
                <a:solidFill>
                  <a:schemeClr val="hlink"/>
                </a:solidFill>
                <a:hlinkClick r:id="rId6"/>
              </a:rPr>
              <a:t>https://developer.mozilla.org/en-US/docs/Learn/Server-side/Express_Nodejs</a:t>
            </a:r>
            <a:endParaRPr sz="1200"/>
          </a:p>
          <a:p>
            <a:pPr marL="457200" lvl="0" indent="-320040" algn="l" rtl="0">
              <a:lnSpc>
                <a:spcPct val="100000"/>
              </a:lnSpc>
              <a:spcBef>
                <a:spcPts val="1000"/>
              </a:spcBef>
              <a:spcAft>
                <a:spcPts val="0"/>
              </a:spcAft>
              <a:buSzPts val="1440"/>
              <a:buFont typeface="Arial"/>
              <a:buChar char="•"/>
            </a:pPr>
            <a:r>
              <a:rPr lang="en-US" sz="1200"/>
              <a:t>Express Crash Course (Traversy Media): </a:t>
            </a:r>
            <a:r>
              <a:rPr lang="en-US" sz="1200" u="sng">
                <a:solidFill>
                  <a:schemeClr val="hlink"/>
                </a:solidFill>
                <a:hlinkClick r:id="rId7"/>
              </a:rPr>
              <a:t>https://www.youtube.com/watch?v=L72fhGm1tfE</a:t>
            </a:r>
            <a:endParaRPr sz="1200"/>
          </a:p>
          <a:p>
            <a:pPr marL="457200" lvl="0" indent="-320040" algn="l" rtl="0">
              <a:lnSpc>
                <a:spcPct val="100000"/>
              </a:lnSpc>
              <a:spcBef>
                <a:spcPts val="1000"/>
              </a:spcBef>
              <a:spcAft>
                <a:spcPts val="0"/>
              </a:spcAft>
              <a:buSzPts val="1440"/>
              <a:buChar char="►"/>
            </a:pPr>
            <a:r>
              <a:rPr lang="en-US" sz="1200" b="1"/>
              <a:t>JavaScript</a:t>
            </a:r>
            <a:endParaRPr/>
          </a:p>
          <a:p>
            <a:pPr marL="457200" lvl="0" indent="-320040" algn="l" rtl="0">
              <a:lnSpc>
                <a:spcPct val="100000"/>
              </a:lnSpc>
              <a:spcBef>
                <a:spcPts val="1000"/>
              </a:spcBef>
              <a:spcAft>
                <a:spcPts val="0"/>
              </a:spcAft>
              <a:buSzPts val="1440"/>
              <a:buFont typeface="Arial"/>
              <a:buChar char="•"/>
            </a:pPr>
            <a:r>
              <a:rPr lang="en-US" sz="1200"/>
              <a:t>JavaScript Docs (MDN): </a:t>
            </a:r>
            <a:r>
              <a:rPr lang="en-US" sz="1200" u="sng">
                <a:solidFill>
                  <a:schemeClr val="hlink"/>
                </a:solidFill>
                <a:hlinkClick r:id="rId8"/>
              </a:rPr>
              <a:t>https://developer.mozilla.org/en-US/docs/Web/JavaScript</a:t>
            </a:r>
            <a:endParaRPr sz="1200"/>
          </a:p>
          <a:p>
            <a:pPr marL="457200" lvl="0" indent="-320040" algn="l" rtl="0">
              <a:lnSpc>
                <a:spcPct val="100000"/>
              </a:lnSpc>
              <a:spcBef>
                <a:spcPts val="1000"/>
              </a:spcBef>
              <a:spcAft>
                <a:spcPts val="0"/>
              </a:spcAft>
              <a:buSzPts val="1440"/>
              <a:buFont typeface="Arial"/>
              <a:buChar char="•"/>
            </a:pPr>
            <a:r>
              <a:rPr lang="en-US" sz="1200"/>
              <a:t>JavaScript Full Course (Programming with Mosh): </a:t>
            </a:r>
            <a:r>
              <a:rPr lang="en-US" sz="1200" u="sng">
                <a:solidFill>
                  <a:schemeClr val="hlink"/>
                </a:solidFill>
                <a:hlinkClick r:id="rId9"/>
              </a:rPr>
              <a:t>https://www.youtube.com/watch?v=PkZNo7MFNFg</a:t>
            </a:r>
            <a:endParaRPr sz="1200"/>
          </a:p>
          <a:p>
            <a:pPr marL="457200" lvl="0" indent="-320040" algn="l" rtl="0">
              <a:lnSpc>
                <a:spcPct val="100000"/>
              </a:lnSpc>
              <a:spcBef>
                <a:spcPts val="1000"/>
              </a:spcBef>
              <a:spcAft>
                <a:spcPts val="0"/>
              </a:spcAft>
              <a:buSzPts val="1440"/>
              <a:buFont typeface="Arial"/>
              <a:buChar char="•"/>
            </a:pPr>
            <a:r>
              <a:rPr lang="en-US" sz="1200"/>
              <a:t>JavaScript Info (Deep Dive Guide): </a:t>
            </a:r>
            <a:r>
              <a:rPr lang="en-US" sz="1200" u="sng">
                <a:solidFill>
                  <a:schemeClr val="hlink"/>
                </a:solidFill>
                <a:hlinkClick r:id="rId10"/>
              </a:rPr>
              <a:t>https://javascript.info/</a:t>
            </a:r>
            <a:endParaRPr sz="1200"/>
          </a:p>
          <a:p>
            <a:pPr marL="457200" lvl="0" indent="-320040" algn="l" rtl="0">
              <a:lnSpc>
                <a:spcPct val="100000"/>
              </a:lnSpc>
              <a:spcBef>
                <a:spcPts val="1000"/>
              </a:spcBef>
              <a:spcAft>
                <a:spcPts val="0"/>
              </a:spcAft>
              <a:buSzPts val="1440"/>
              <a:buChar char="►"/>
            </a:pPr>
            <a:r>
              <a:rPr lang="en-US" sz="1200" b="1"/>
              <a:t>MongoDB</a:t>
            </a:r>
            <a:endParaRPr/>
          </a:p>
          <a:p>
            <a:pPr marL="457200" lvl="0" indent="-320040" algn="l" rtl="0">
              <a:lnSpc>
                <a:spcPct val="100000"/>
              </a:lnSpc>
              <a:spcBef>
                <a:spcPts val="1000"/>
              </a:spcBef>
              <a:spcAft>
                <a:spcPts val="0"/>
              </a:spcAft>
              <a:buSzPts val="1440"/>
              <a:buFont typeface="Arial"/>
              <a:buChar char="•"/>
            </a:pPr>
            <a:r>
              <a:rPr lang="en-US" sz="1200"/>
              <a:t>Official Docs: </a:t>
            </a:r>
            <a:r>
              <a:rPr lang="en-US" sz="1200" u="sng">
                <a:solidFill>
                  <a:schemeClr val="hlink"/>
                </a:solidFill>
                <a:hlinkClick r:id="rId11"/>
              </a:rPr>
              <a:t>https://www.mongodb.com/docs/</a:t>
            </a:r>
            <a:endParaRPr sz="1200"/>
          </a:p>
          <a:p>
            <a:pPr marL="457200" lvl="0" indent="-320040" algn="l" rtl="0">
              <a:lnSpc>
                <a:spcPct val="100000"/>
              </a:lnSpc>
              <a:spcBef>
                <a:spcPts val="1000"/>
              </a:spcBef>
              <a:spcAft>
                <a:spcPts val="0"/>
              </a:spcAft>
              <a:buSzPts val="1440"/>
              <a:buFont typeface="Arial"/>
              <a:buChar char="•"/>
            </a:pPr>
            <a:r>
              <a:rPr lang="en-US" sz="1200"/>
              <a:t>MongoDB University (Free Courses): </a:t>
            </a:r>
            <a:r>
              <a:rPr lang="en-US" sz="1200" u="sng">
                <a:solidFill>
                  <a:schemeClr val="hlink"/>
                </a:solidFill>
                <a:hlinkClick r:id="rId12"/>
              </a:rPr>
              <a:t>https://university.mongodb.com/</a:t>
            </a:r>
            <a:endParaRPr sz="1200"/>
          </a:p>
          <a:p>
            <a:pPr marL="457200" lvl="0" indent="-320040" algn="l" rtl="0">
              <a:lnSpc>
                <a:spcPct val="100000"/>
              </a:lnSpc>
              <a:spcBef>
                <a:spcPts val="1000"/>
              </a:spcBef>
              <a:spcAft>
                <a:spcPts val="0"/>
              </a:spcAft>
              <a:buSzPts val="1440"/>
              <a:buFont typeface="Arial"/>
              <a:buChar char="•"/>
            </a:pPr>
            <a:r>
              <a:rPr lang="en-US" sz="1200"/>
              <a:t>MongoDB Crash Course (Traversy Media): </a:t>
            </a:r>
            <a:r>
              <a:rPr lang="en-US" sz="1200" u="sng">
                <a:solidFill>
                  <a:schemeClr val="hlink"/>
                </a:solidFill>
                <a:hlinkClick r:id="rId13"/>
              </a:rPr>
              <a:t>https://www.youtube.com/watch?v=-56x56UppqQ</a:t>
            </a:r>
            <a:endParaRPr sz="1200"/>
          </a:p>
        </p:txBody>
      </p:sp>
      <p:sp>
        <p:nvSpPr>
          <p:cNvPr id="252" name="Google Shape;252;p4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23</a:t>
            </a:fld>
            <a:endParaRPr sz="1400" b="0" i="0" u="none" strike="noStrike" cap="none">
              <a:solidFill>
                <a:srgbClr val="000000"/>
              </a:solidFill>
              <a:latin typeface="Times New Roman"/>
              <a:ea typeface="Times New Roman"/>
              <a:cs typeface="Times New Roman"/>
              <a:sym typeface="Times New Roman"/>
            </a:endParaRPr>
          </a:p>
        </p:txBody>
      </p:sp>
      <p:sp>
        <p:nvSpPr>
          <p:cNvPr id="253" name="Google Shape;253;p45"/>
          <p:cNvSpPr txBox="1"/>
          <p:nvPr/>
        </p:nvSpPr>
        <p:spPr>
          <a:xfrm>
            <a:off x="2227685" y="1063625"/>
            <a:ext cx="6097554" cy="67775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accent1"/>
              </a:buClr>
              <a:buSzPts val="2560"/>
              <a:buFont typeface="Noto Sans Symbols"/>
              <a:buNone/>
            </a:pPr>
            <a:r>
              <a:rPr lang="en-US" sz="3600" b="1" i="0" u="none" strike="noStrike" cap="none">
                <a:solidFill>
                  <a:srgbClr val="FF0000"/>
                </a:solidFill>
                <a:latin typeface="Times New Roman"/>
                <a:ea typeface="Times New Roman"/>
                <a:cs typeface="Times New Roman"/>
                <a:sym typeface="Times New Roman"/>
              </a:rPr>
              <a:t>Links to some useful videos </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DEECD-0F4C-D72D-792F-AC30B98B93B3}"/>
              </a:ext>
            </a:extLst>
          </p:cNvPr>
          <p:cNvSpPr>
            <a:spLocks noGrp="1"/>
          </p:cNvSpPr>
          <p:nvPr>
            <p:ph type="title"/>
          </p:nvPr>
        </p:nvSpPr>
        <p:spPr/>
        <p:txBody>
          <a:bodyPr/>
          <a:lstStyle/>
          <a:p>
            <a:r>
              <a:rPr lang="en-IN" dirty="0"/>
              <a:t>Previous Batch Feedback</a:t>
            </a:r>
          </a:p>
        </p:txBody>
      </p:sp>
      <p:sp>
        <p:nvSpPr>
          <p:cNvPr id="3" name="Slide Number Placeholder 2">
            <a:extLst>
              <a:ext uri="{FF2B5EF4-FFF2-40B4-BE49-F238E27FC236}">
                <a16:creationId xmlns:a16="http://schemas.microsoft.com/office/drawing/2014/main" id="{8FE7A5FA-E957-142A-55F1-C918580F9B4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a:p>
        </p:txBody>
      </p:sp>
      <p:sp>
        <p:nvSpPr>
          <p:cNvPr id="5" name="TextBox 4">
            <a:extLst>
              <a:ext uri="{FF2B5EF4-FFF2-40B4-BE49-F238E27FC236}">
                <a16:creationId xmlns:a16="http://schemas.microsoft.com/office/drawing/2014/main" id="{2A67EFEC-B670-16CA-04DC-C2AD48A5D1AC}"/>
              </a:ext>
            </a:extLst>
          </p:cNvPr>
          <p:cNvSpPr txBox="1"/>
          <p:nvPr/>
        </p:nvSpPr>
        <p:spPr>
          <a:xfrm>
            <a:off x="664029" y="2289287"/>
            <a:ext cx="9982199" cy="3170099"/>
          </a:xfrm>
          <a:prstGeom prst="rect">
            <a:avLst/>
          </a:prstGeom>
          <a:noFill/>
        </p:spPr>
        <p:txBody>
          <a:bodyPr wrap="square">
            <a:spAutoFit/>
          </a:bodyPr>
          <a:lstStyle/>
          <a:p>
            <a:pPr algn="just">
              <a:buNone/>
            </a:pPr>
            <a:r>
              <a:rPr lang="en-US" sz="2000" dirty="0"/>
              <a:t>The Full Stack Development course has been one of the most interesting and industry-oriented subjects in my curriculum. I gained hands-on experience with the MERN stack, including JavaScript, DOM manipulation, React, Express, and Node.js, which significantly strengthened my practical skills.</a:t>
            </a:r>
          </a:p>
          <a:p>
            <a:pPr algn="just">
              <a:buNone/>
            </a:pPr>
            <a:r>
              <a:rPr lang="en-US" sz="2000" dirty="0"/>
              <a:t>The lab sessions were especially helpful, as they provided extensive hands-on practice and made it easier to understand and apply concepts effectively. This subject has played a crucial role in supporting my internship experience and has also contributed positively to my placement preparation.</a:t>
            </a:r>
          </a:p>
          <a:p>
            <a:pPr>
              <a:buNone/>
            </a:pPr>
            <a:endParaRPr lang="en-US" sz="2000" dirty="0"/>
          </a:p>
          <a:p>
            <a:pPr>
              <a:buNone/>
            </a:pPr>
            <a:r>
              <a:rPr lang="en-US" sz="2000" b="1" dirty="0"/>
              <a:t>Satyanarayan 1CR22IS141</a:t>
            </a:r>
          </a:p>
        </p:txBody>
      </p:sp>
    </p:spTree>
    <p:extLst>
      <p:ext uri="{BB962C8B-B14F-4D97-AF65-F5344CB8AC3E}">
        <p14:creationId xmlns:p14="http://schemas.microsoft.com/office/powerpoint/2010/main" val="82738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sz="3600" b="1" i="0" u="none">
                <a:solidFill>
                  <a:schemeClr val="lt1"/>
                </a:solidFill>
                <a:latin typeface="Times New Roman"/>
                <a:ea typeface="Times New Roman"/>
                <a:cs typeface="Times New Roman"/>
                <a:sym typeface="Times New Roman"/>
              </a:rPr>
              <a:t>Introduction</a:t>
            </a:r>
            <a:endParaRPr>
              <a:latin typeface="Times New Roman"/>
              <a:ea typeface="Times New Roman"/>
              <a:cs typeface="Times New Roman"/>
              <a:sym typeface="Times New Roman"/>
            </a:endParaRPr>
          </a:p>
        </p:txBody>
      </p:sp>
      <p:sp>
        <p:nvSpPr>
          <p:cNvPr id="94" name="Google Shape;94;p3"/>
          <p:cNvSpPr txBox="1">
            <a:spLocks noGrp="1"/>
          </p:cNvSpPr>
          <p:nvPr>
            <p:ph type="body" idx="1"/>
          </p:nvPr>
        </p:nvSpPr>
        <p:spPr>
          <a:xfrm>
            <a:off x="530225" y="2347975"/>
            <a:ext cx="11376430" cy="39036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Clr>
                <a:schemeClr val="dk1"/>
              </a:buClr>
              <a:buSzPts val="275"/>
              <a:buFont typeface="Arial"/>
              <a:buNone/>
            </a:pPr>
            <a:r>
              <a:rPr lang="en-US" sz="3300" b="1" dirty="0" err="1">
                <a:solidFill>
                  <a:schemeClr val="dk1"/>
                </a:solidFill>
                <a:highlight>
                  <a:srgbClr val="FFFFFF"/>
                </a:highlight>
                <a:latin typeface="Times New Roman"/>
                <a:ea typeface="Times New Roman"/>
                <a:cs typeface="Times New Roman"/>
                <a:sym typeface="Times New Roman"/>
              </a:rPr>
              <a:t>Vijayasanthi</a:t>
            </a:r>
            <a:r>
              <a:rPr lang="en-US" sz="3300" b="1" dirty="0">
                <a:solidFill>
                  <a:schemeClr val="dk1"/>
                </a:solidFill>
                <a:highlight>
                  <a:srgbClr val="FFFFFF"/>
                </a:highlight>
                <a:latin typeface="Times New Roman"/>
                <a:ea typeface="Times New Roman"/>
                <a:cs typeface="Times New Roman"/>
                <a:sym typeface="Times New Roman"/>
              </a:rPr>
              <a:t> Maddela</a:t>
            </a:r>
            <a:endParaRPr sz="3300" dirty="0">
              <a:solidFill>
                <a:srgbClr val="FF00FF"/>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75"/>
              <a:buFont typeface="Arial"/>
              <a:buNone/>
            </a:pPr>
            <a:r>
              <a:rPr lang="en-US" sz="3300" b="1" dirty="0">
                <a:solidFill>
                  <a:srgbClr val="674EA7"/>
                </a:solidFill>
                <a:highlight>
                  <a:srgbClr val="FFFFFF"/>
                </a:highlight>
                <a:latin typeface="Times New Roman"/>
                <a:ea typeface="Times New Roman"/>
                <a:cs typeface="Times New Roman"/>
                <a:sym typeface="Times New Roman"/>
              </a:rPr>
              <a:t>Assistant Professor, ISE Department</a:t>
            </a:r>
            <a:endParaRPr dirty="0"/>
          </a:p>
          <a:p>
            <a:pPr marL="0" lvl="0" indent="0" algn="l" rtl="0">
              <a:lnSpc>
                <a:spcPct val="100000"/>
              </a:lnSpc>
              <a:spcBef>
                <a:spcPts val="0"/>
              </a:spcBef>
              <a:spcAft>
                <a:spcPts val="0"/>
              </a:spcAft>
              <a:buClr>
                <a:schemeClr val="dk1"/>
              </a:buClr>
              <a:buSzPts val="275"/>
              <a:buNone/>
            </a:pPr>
            <a:r>
              <a:rPr lang="en-US" sz="3600" dirty="0">
                <a:solidFill>
                  <a:schemeClr val="dk2"/>
                </a:solidFill>
                <a:latin typeface="Times New Roman"/>
                <a:ea typeface="Times New Roman"/>
                <a:cs typeface="Times New Roman"/>
                <a:sym typeface="Times New Roman"/>
              </a:rPr>
              <a:t>Email ID </a:t>
            </a:r>
            <a:r>
              <a:rPr lang="en-US" sz="3600" dirty="0">
                <a:solidFill>
                  <a:srgbClr val="FF0000"/>
                </a:solidFill>
                <a:latin typeface="Times New Roman"/>
                <a:ea typeface="Times New Roman"/>
                <a:cs typeface="Times New Roman"/>
                <a:sym typeface="Times New Roman"/>
              </a:rPr>
              <a:t>: vijayasanthi.m</a:t>
            </a:r>
            <a:r>
              <a:rPr lang="en-US" sz="3600" u="sng" dirty="0">
                <a:solidFill>
                  <a:srgbClr val="FF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@cmrit.ac.in</a:t>
            </a:r>
            <a:endParaRPr sz="3600" dirty="0">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75"/>
              <a:buFont typeface="Arial"/>
              <a:buNone/>
            </a:pPr>
            <a:endParaRPr sz="3300" b="1" dirty="0">
              <a:solidFill>
                <a:schemeClr val="dk1"/>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75"/>
              <a:buFont typeface="Arial"/>
              <a:buNone/>
            </a:pPr>
            <a:r>
              <a:rPr lang="en-IN" sz="3300" b="1" dirty="0">
                <a:solidFill>
                  <a:schemeClr val="dk1"/>
                </a:solidFill>
                <a:highlight>
                  <a:srgbClr val="FFFFFF"/>
                </a:highlight>
                <a:latin typeface="Times New Roman"/>
                <a:ea typeface="Times New Roman"/>
                <a:cs typeface="Times New Roman"/>
                <a:sym typeface="Times New Roman"/>
              </a:rPr>
              <a:t>Jayashree M</a:t>
            </a:r>
            <a:endParaRPr sz="3300" dirty="0">
              <a:solidFill>
                <a:srgbClr val="FF00FF"/>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75"/>
              <a:buFont typeface="Arial"/>
              <a:buNone/>
            </a:pPr>
            <a:r>
              <a:rPr lang="en-US" sz="3300" b="1" dirty="0" err="1">
                <a:solidFill>
                  <a:srgbClr val="674EA7"/>
                </a:solidFill>
                <a:highlight>
                  <a:srgbClr val="FFFFFF"/>
                </a:highlight>
                <a:latin typeface="Times New Roman"/>
                <a:ea typeface="Times New Roman"/>
                <a:cs typeface="Times New Roman"/>
                <a:sym typeface="Times New Roman"/>
              </a:rPr>
              <a:t>Assiociate</a:t>
            </a:r>
            <a:r>
              <a:rPr lang="en-US" sz="3300" b="1" dirty="0">
                <a:solidFill>
                  <a:srgbClr val="674EA7"/>
                </a:solidFill>
                <a:highlight>
                  <a:srgbClr val="FFFFFF"/>
                </a:highlight>
                <a:latin typeface="Times New Roman"/>
                <a:ea typeface="Times New Roman"/>
                <a:cs typeface="Times New Roman"/>
                <a:sym typeface="Times New Roman"/>
              </a:rPr>
              <a:t> Professor, ISE Department</a:t>
            </a:r>
            <a:endParaRPr dirty="0"/>
          </a:p>
          <a:p>
            <a:pPr marL="0" lvl="0" indent="0">
              <a:spcBef>
                <a:spcPts val="0"/>
              </a:spcBef>
              <a:buClr>
                <a:schemeClr val="dk1"/>
              </a:buClr>
              <a:buSzPts val="275"/>
              <a:buNone/>
            </a:pPr>
            <a:r>
              <a:rPr lang="en-US" sz="3600" dirty="0">
                <a:solidFill>
                  <a:schemeClr val="dk2"/>
                </a:solidFill>
                <a:latin typeface="Times New Roman"/>
                <a:ea typeface="Times New Roman"/>
                <a:cs typeface="Times New Roman"/>
                <a:sym typeface="Times New Roman"/>
              </a:rPr>
              <a:t>Email ID </a:t>
            </a:r>
            <a:r>
              <a:rPr lang="en-US" sz="3600" dirty="0">
                <a:solidFill>
                  <a:srgbClr val="FF0000"/>
                </a:solidFill>
                <a:latin typeface="Times New Roman"/>
                <a:ea typeface="Times New Roman"/>
                <a:cs typeface="Times New Roman"/>
                <a:sym typeface="Times New Roman"/>
              </a:rPr>
              <a:t>: jayashree.m@cmrit.ac.in</a:t>
            </a:r>
            <a:endParaRPr dirty="0"/>
          </a:p>
          <a:p>
            <a:pPr marL="0" marR="0" lvl="0" indent="0" algn="l" rtl="0">
              <a:lnSpc>
                <a:spcPct val="100000"/>
              </a:lnSpc>
              <a:spcBef>
                <a:spcPts val="0"/>
              </a:spcBef>
              <a:spcAft>
                <a:spcPts val="0"/>
              </a:spcAft>
              <a:buClr>
                <a:schemeClr val="dk1"/>
              </a:buClr>
              <a:buSzPts val="275"/>
              <a:buFont typeface="Arial"/>
              <a:buNone/>
            </a:pPr>
            <a:br>
              <a:rPr lang="en-US" sz="3600" dirty="0">
                <a:solidFill>
                  <a:srgbClr val="FF0000"/>
                </a:solidFill>
                <a:latin typeface="Times New Roman"/>
                <a:ea typeface="Times New Roman"/>
                <a:cs typeface="Times New Roman"/>
                <a:sym typeface="Times New Roman"/>
              </a:rPr>
            </a:br>
            <a:r>
              <a:rPr lang="en-US" sz="3200" b="1" dirty="0">
                <a:solidFill>
                  <a:schemeClr val="dk1"/>
                </a:solidFill>
                <a:highlight>
                  <a:srgbClr val="FFFFFF"/>
                </a:highlight>
                <a:latin typeface="Times New Roman"/>
                <a:ea typeface="Times New Roman"/>
                <a:cs typeface="Times New Roman"/>
                <a:sym typeface="Times New Roman"/>
              </a:rPr>
              <a:t>Shilpa Mangesh Pande</a:t>
            </a:r>
            <a:endParaRPr sz="3200" dirty="0">
              <a:solidFill>
                <a:srgbClr val="FF00FF"/>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75"/>
              <a:buFont typeface="Arial"/>
              <a:buNone/>
            </a:pPr>
            <a:r>
              <a:rPr lang="en-US" sz="3200" b="1" dirty="0">
                <a:solidFill>
                  <a:srgbClr val="674EA7"/>
                </a:solidFill>
                <a:highlight>
                  <a:srgbClr val="FFFFFF"/>
                </a:highlight>
                <a:latin typeface="Times New Roman"/>
                <a:ea typeface="Times New Roman"/>
                <a:cs typeface="Times New Roman"/>
                <a:sym typeface="Times New Roman"/>
              </a:rPr>
              <a:t>Assistant Professor,  ISE Department</a:t>
            </a:r>
            <a:endParaRPr dirty="0"/>
          </a:p>
          <a:p>
            <a:pPr marL="0" lvl="0" indent="0" algn="l" rtl="0">
              <a:lnSpc>
                <a:spcPct val="100000"/>
              </a:lnSpc>
              <a:spcBef>
                <a:spcPts val="0"/>
              </a:spcBef>
              <a:spcAft>
                <a:spcPts val="0"/>
              </a:spcAft>
              <a:buClr>
                <a:schemeClr val="dk1"/>
              </a:buClr>
              <a:buSzPts val="275"/>
              <a:buNone/>
            </a:pPr>
            <a:r>
              <a:rPr lang="en-US" sz="3200" dirty="0">
                <a:solidFill>
                  <a:schemeClr val="dk2"/>
                </a:solidFill>
                <a:latin typeface="Times New Roman"/>
                <a:ea typeface="Times New Roman"/>
                <a:cs typeface="Times New Roman"/>
                <a:sym typeface="Times New Roman"/>
              </a:rPr>
              <a:t>Email ID </a:t>
            </a:r>
            <a:r>
              <a:rPr lang="en-US" sz="3200" dirty="0">
                <a:solidFill>
                  <a:srgbClr val="FF0000"/>
                </a:solidFill>
                <a:latin typeface="Times New Roman"/>
                <a:ea typeface="Times New Roman"/>
                <a:cs typeface="Times New Roman"/>
                <a:sym typeface="Times New Roman"/>
              </a:rPr>
              <a:t>:Shilpa.p@cmrit.ac.in</a:t>
            </a:r>
            <a:endParaRPr dirty="0"/>
          </a:p>
          <a:p>
            <a:pPr marL="0" lvl="0" indent="0" algn="l" rtl="0">
              <a:lnSpc>
                <a:spcPct val="100000"/>
              </a:lnSpc>
              <a:spcBef>
                <a:spcPts val="0"/>
              </a:spcBef>
              <a:spcAft>
                <a:spcPts val="0"/>
              </a:spcAft>
              <a:buClr>
                <a:schemeClr val="dk1"/>
              </a:buClr>
              <a:buSzPts val="275"/>
              <a:buNone/>
            </a:pPr>
            <a:endParaRPr dirty="0"/>
          </a:p>
          <a:p>
            <a:pPr marL="0" lvl="0" indent="0" algn="l" rtl="0">
              <a:lnSpc>
                <a:spcPct val="100000"/>
              </a:lnSpc>
              <a:spcBef>
                <a:spcPts val="0"/>
              </a:spcBef>
              <a:spcAft>
                <a:spcPts val="0"/>
              </a:spcAft>
              <a:buClr>
                <a:schemeClr val="dk1"/>
              </a:buClr>
              <a:buSzPts val="275"/>
              <a:buNone/>
            </a:pPr>
            <a:endParaRPr sz="3300" b="1" dirty="0">
              <a:solidFill>
                <a:srgbClr val="674EA7"/>
              </a:solidFill>
              <a:highlight>
                <a:srgbClr val="FFFFFF"/>
              </a:highlight>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ct val="103225"/>
              <a:buFont typeface="Noto Sans Symbols"/>
              <a:buNone/>
            </a:pPr>
            <a:endParaRPr sz="3200" b="0" i="0" u="none" dirty="0">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ct val="103225"/>
              <a:buFont typeface="Noto Sans Symbols"/>
              <a:buNone/>
            </a:pPr>
            <a:endParaRPr sz="11200" b="0" i="0" u="none" dirty="0">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ct val="103225"/>
              <a:buFont typeface="Noto Sans Symbols"/>
              <a:buNone/>
            </a:pPr>
            <a:endParaRPr sz="5100" b="0" i="0" u="none" dirty="0">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ct val="103225"/>
              <a:buFont typeface="Noto Sans Symbols"/>
              <a:buNone/>
            </a:pPr>
            <a:endParaRPr sz="9600" b="0" i="0" u="none" dirty="0">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ct val="103225"/>
              <a:buFont typeface="Noto Sans Symbols"/>
              <a:buNone/>
            </a:pPr>
            <a:endParaRPr sz="9600" b="0" i="0" u="none" dirty="0">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ct val="103225"/>
              <a:buFont typeface="Noto Sans Symbols"/>
              <a:buNone/>
            </a:pPr>
            <a:endParaRPr sz="9600" b="0" i="0" u="none" dirty="0">
              <a:solidFill>
                <a:srgbClr val="404040"/>
              </a:solidFill>
              <a:latin typeface="Times New Roman"/>
              <a:ea typeface="Times New Roman"/>
              <a:cs typeface="Times New Roman"/>
              <a:sym typeface="Times New Roman"/>
            </a:endParaRPr>
          </a:p>
        </p:txBody>
      </p:sp>
      <p:sp>
        <p:nvSpPr>
          <p:cNvPr id="95" name="Google Shape;95;p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3</a:t>
            </a:fld>
            <a:endParaRPr sz="1400" b="0" i="0" u="none" strike="noStrike" cap="none">
              <a:solidFill>
                <a:srgbClr val="000000"/>
              </a:solidFill>
              <a:latin typeface="Times New Roman"/>
              <a:ea typeface="Times New Roman"/>
              <a:cs typeface="Times New Roman"/>
              <a:sym typeface="Times New Roman"/>
            </a:endParaRPr>
          </a:p>
        </p:txBody>
      </p:sp>
      <p:pic>
        <p:nvPicPr>
          <p:cNvPr id="96" name="Google Shape;96;p3" descr="C:\Users\Mahesh Kumar Jha\Downloads\CMRIT NEW LOGO-01.png"/>
          <p:cNvPicPr preferRelativeResize="0"/>
          <p:nvPr/>
        </p:nvPicPr>
        <p:blipFill rotWithShape="1">
          <a:blip r:embed="rId4">
            <a:alphaModFix/>
          </a:blip>
          <a:srcRect l="10241" t="16174" r="4216"/>
          <a:stretch/>
        </p:blipFill>
        <p:spPr>
          <a:xfrm>
            <a:off x="530225" y="606425"/>
            <a:ext cx="1744662" cy="1222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sz="3600" b="1" i="0" u="none">
                <a:solidFill>
                  <a:schemeClr val="lt1"/>
                </a:solidFill>
                <a:latin typeface="Times New Roman"/>
                <a:ea typeface="Times New Roman"/>
                <a:cs typeface="Times New Roman"/>
                <a:sym typeface="Times New Roman"/>
              </a:rPr>
              <a:t>Students perspective</a:t>
            </a:r>
            <a:endParaRPr>
              <a:latin typeface="Times New Roman"/>
              <a:ea typeface="Times New Roman"/>
              <a:cs typeface="Times New Roman"/>
              <a:sym typeface="Times New Roman"/>
            </a:endParaRPr>
          </a:p>
        </p:txBody>
      </p:sp>
      <p:sp>
        <p:nvSpPr>
          <p:cNvPr id="102" name="Google Shape;102;p5"/>
          <p:cNvSpPr txBox="1">
            <a:spLocks noGrp="1"/>
          </p:cNvSpPr>
          <p:nvPr>
            <p:ph type="body" idx="1"/>
          </p:nvPr>
        </p:nvSpPr>
        <p:spPr>
          <a:xfrm>
            <a:off x="471487" y="2354262"/>
            <a:ext cx="4481512"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240"/>
              <a:buFont typeface="Noto Sans Symbols"/>
              <a:buChar char="►"/>
            </a:pPr>
            <a:r>
              <a:rPr lang="en-US" sz="2800" b="0" i="0" u="none">
                <a:solidFill>
                  <a:srgbClr val="404040"/>
                </a:solidFill>
                <a:latin typeface="Times New Roman"/>
                <a:ea typeface="Times New Roman"/>
                <a:cs typeface="Times New Roman"/>
                <a:sym typeface="Times New Roman"/>
              </a:rPr>
              <a:t>Students  can introduce themselves</a:t>
            </a:r>
            <a:endParaRPr>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a:ea typeface="Times New Roman"/>
                <a:cs typeface="Times New Roman"/>
                <a:sym typeface="Times New Roman"/>
              </a:rPr>
              <a:t>What is your expectation from  this course ?</a:t>
            </a:r>
            <a:endParaRPr>
              <a:latin typeface="Times New Roman"/>
              <a:ea typeface="Times New Roman"/>
              <a:cs typeface="Times New Roman"/>
              <a:sym typeface="Times New Roman"/>
            </a:endParaRPr>
          </a:p>
          <a:p>
            <a:pPr marL="342900" marR="0" lvl="0" indent="-200660" algn="l" rtl="0">
              <a:lnSpc>
                <a:spcPct val="100000"/>
              </a:lnSpc>
              <a:spcBef>
                <a:spcPts val="1000"/>
              </a:spcBef>
              <a:spcAft>
                <a:spcPts val="0"/>
              </a:spcAft>
              <a:buClr>
                <a:schemeClr val="accent1"/>
              </a:buClr>
              <a:buSzPts val="2240"/>
              <a:buFont typeface="Noto Sans Symbols"/>
              <a:buNone/>
            </a:pPr>
            <a:endParaRPr sz="2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2240"/>
              <a:buFont typeface="Noto Sans Symbols"/>
              <a:buNone/>
            </a:pPr>
            <a:endParaRPr sz="2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03" name="Google Shape;103;p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4</a:t>
            </a:fld>
            <a:endParaRPr sz="1400" b="0" i="0" u="none" strike="noStrike" cap="none">
              <a:solidFill>
                <a:srgbClr val="000000"/>
              </a:solidFill>
              <a:latin typeface="Times New Roman"/>
              <a:ea typeface="Times New Roman"/>
              <a:cs typeface="Times New Roman"/>
              <a:sym typeface="Times New Roman"/>
            </a:endParaRPr>
          </a:p>
        </p:txBody>
      </p:sp>
      <p:pic>
        <p:nvPicPr>
          <p:cNvPr id="104" name="Google Shape;104;p5"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105" name="Google Shape;105;p5" descr="C:\Users\cmrit\Pictures\FSD.JPG"/>
          <p:cNvPicPr preferRelativeResize="0"/>
          <p:nvPr/>
        </p:nvPicPr>
        <p:blipFill rotWithShape="1">
          <a:blip r:embed="rId4">
            <a:alphaModFix/>
          </a:blip>
          <a:srcRect/>
          <a:stretch/>
        </p:blipFill>
        <p:spPr>
          <a:xfrm>
            <a:off x="5546361" y="2713219"/>
            <a:ext cx="6175947" cy="37625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4429125" y="973137"/>
            <a:ext cx="5487987"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Arial"/>
              <a:buNone/>
            </a:pPr>
            <a:r>
              <a:rPr lang="en-US" sz="3600" b="1" i="0" u="none">
                <a:solidFill>
                  <a:schemeClr val="lt1"/>
                </a:solidFill>
                <a:latin typeface="Times New Roman"/>
                <a:ea typeface="Times New Roman"/>
                <a:cs typeface="Times New Roman"/>
                <a:sym typeface="Times New Roman"/>
              </a:rPr>
              <a:t>Introduction to subject</a:t>
            </a:r>
            <a:endParaRPr>
              <a:latin typeface="Times New Roman"/>
              <a:ea typeface="Times New Roman"/>
              <a:cs typeface="Times New Roman"/>
              <a:sym typeface="Times New Roman"/>
            </a:endParaRPr>
          </a:p>
        </p:txBody>
      </p:sp>
      <p:sp>
        <p:nvSpPr>
          <p:cNvPr id="111" name="Google Shape;111;p6"/>
          <p:cNvSpPr txBox="1">
            <a:spLocks noGrp="1"/>
          </p:cNvSpPr>
          <p:nvPr>
            <p:ph type="body" idx="1"/>
          </p:nvPr>
        </p:nvSpPr>
        <p:spPr>
          <a:xfrm>
            <a:off x="539646" y="2353456"/>
            <a:ext cx="10867869" cy="4504544"/>
          </a:xfrm>
          <a:prstGeom prst="rect">
            <a:avLst/>
          </a:prstGeom>
          <a:noFill/>
          <a:ln>
            <a:noFill/>
          </a:ln>
        </p:spPr>
        <p:txBody>
          <a:bodyPr spcFirstLastPara="1" wrap="square" lIns="91425" tIns="45700" rIns="91425" bIns="45700" anchor="t" anchorCtr="0">
            <a:noAutofit/>
          </a:bodyPr>
          <a:lstStyle/>
          <a:p>
            <a:pPr marL="0" lvl="0" indent="-91440" algn="l" rtl="0">
              <a:lnSpc>
                <a:spcPct val="100000"/>
              </a:lnSpc>
              <a:spcBef>
                <a:spcPts val="0"/>
              </a:spcBef>
              <a:spcAft>
                <a:spcPts val="0"/>
              </a:spcAft>
              <a:buSzPts val="1440"/>
              <a:buChar char="►"/>
            </a:pPr>
            <a:r>
              <a:rPr lang="en-US" sz="2500">
                <a:latin typeface="Arial"/>
                <a:ea typeface="Arial"/>
                <a:cs typeface="Arial"/>
                <a:sym typeface="Arial"/>
              </a:rPr>
              <a:t>Full Stack Development requires a diverse skill set that spans both front-        end and back-end technologies, as well as an understanding of the entire web development process from concept to deployment. </a:t>
            </a:r>
            <a:endParaRPr/>
          </a:p>
          <a:p>
            <a:pPr marL="0" lvl="0" indent="0" algn="just" rtl="0">
              <a:lnSpc>
                <a:spcPct val="100000"/>
              </a:lnSpc>
              <a:spcBef>
                <a:spcPts val="0"/>
              </a:spcBef>
              <a:spcAft>
                <a:spcPts val="0"/>
              </a:spcAft>
              <a:buSzPts val="1440"/>
              <a:buNone/>
            </a:pPr>
            <a:endParaRPr sz="2500" b="1">
              <a:latin typeface="Arial"/>
              <a:ea typeface="Arial"/>
              <a:cs typeface="Arial"/>
              <a:sym typeface="Arial"/>
            </a:endParaRPr>
          </a:p>
          <a:p>
            <a:pPr marL="0" lvl="0" indent="0" algn="just" rtl="0">
              <a:lnSpc>
                <a:spcPct val="100000"/>
              </a:lnSpc>
              <a:spcBef>
                <a:spcPts val="0"/>
              </a:spcBef>
              <a:spcAft>
                <a:spcPts val="0"/>
              </a:spcAft>
              <a:buSzPts val="1440"/>
              <a:buNone/>
            </a:pPr>
            <a:endParaRPr sz="2500" b="1">
              <a:latin typeface="Arial"/>
              <a:ea typeface="Arial"/>
              <a:cs typeface="Arial"/>
              <a:sym typeface="Arial"/>
            </a:endParaRPr>
          </a:p>
          <a:p>
            <a:pPr marL="0" lvl="0" indent="-91440" algn="l" rtl="0">
              <a:lnSpc>
                <a:spcPct val="100000"/>
              </a:lnSpc>
              <a:spcBef>
                <a:spcPts val="0"/>
              </a:spcBef>
              <a:spcAft>
                <a:spcPts val="0"/>
              </a:spcAft>
              <a:buSzPts val="1440"/>
              <a:buChar char="►"/>
            </a:pPr>
            <a:r>
              <a:rPr lang="en-US" sz="1600" b="1">
                <a:latin typeface="Arial"/>
                <a:ea typeface="Arial"/>
                <a:cs typeface="Arial"/>
                <a:sym typeface="Arial"/>
              </a:rPr>
              <a:t>The FSD key Components:</a:t>
            </a:r>
            <a:endParaRPr/>
          </a:p>
          <a:p>
            <a:pPr marL="0" lvl="0" indent="0" algn="l" rtl="0">
              <a:lnSpc>
                <a:spcPct val="100000"/>
              </a:lnSpc>
              <a:spcBef>
                <a:spcPts val="0"/>
              </a:spcBef>
              <a:spcAft>
                <a:spcPts val="0"/>
              </a:spcAft>
              <a:buSzPts val="1440"/>
              <a:buNone/>
            </a:pPr>
            <a:endParaRPr sz="1600">
              <a:latin typeface="Arial"/>
              <a:ea typeface="Arial"/>
              <a:cs typeface="Arial"/>
              <a:sym typeface="Arial"/>
            </a:endParaRPr>
          </a:p>
          <a:p>
            <a:pPr marL="0" lvl="0" indent="-91440" algn="l" rtl="0">
              <a:lnSpc>
                <a:spcPct val="100000"/>
              </a:lnSpc>
              <a:spcBef>
                <a:spcPts val="0"/>
              </a:spcBef>
              <a:spcAft>
                <a:spcPts val="0"/>
              </a:spcAft>
              <a:buSzPts val="1440"/>
              <a:buFont typeface="Noto Sans Symbols"/>
              <a:buChar char="❑"/>
            </a:pPr>
            <a:r>
              <a:rPr lang="en-US" sz="1600" b="1">
                <a:latin typeface="Arial"/>
                <a:ea typeface="Arial"/>
                <a:cs typeface="Arial"/>
                <a:sym typeface="Arial"/>
              </a:rPr>
              <a:t>Front-End Development</a:t>
            </a:r>
            <a:r>
              <a:rPr lang="en-US" sz="1600"/>
              <a:t> (HTML, CSS, JavaScript) </a:t>
            </a:r>
            <a:r>
              <a:rPr lang="en-US" sz="1600">
                <a:latin typeface="Arial"/>
                <a:ea typeface="Arial"/>
                <a:cs typeface="Arial"/>
                <a:sym typeface="Arial"/>
              </a:rPr>
              <a:t>:   Front-end  development  focuses on the user interface and user experience of a web application. </a:t>
            </a:r>
            <a:endParaRPr sz="1600">
              <a:latin typeface="Arial"/>
              <a:ea typeface="Arial"/>
              <a:cs typeface="Arial"/>
              <a:sym typeface="Arial"/>
            </a:endParaRPr>
          </a:p>
          <a:p>
            <a:pPr marL="0" lvl="0" indent="-91440" algn="l" rtl="0">
              <a:lnSpc>
                <a:spcPct val="100000"/>
              </a:lnSpc>
              <a:spcBef>
                <a:spcPts val="1000"/>
              </a:spcBef>
              <a:spcAft>
                <a:spcPts val="0"/>
              </a:spcAft>
              <a:buSzPts val="1440"/>
              <a:buFont typeface="Noto Sans Symbols"/>
              <a:buChar char="❑"/>
            </a:pPr>
            <a:r>
              <a:rPr lang="en-US" sz="1600" b="1"/>
              <a:t>Back-End Development </a:t>
            </a:r>
            <a:r>
              <a:rPr lang="en-US" sz="1600"/>
              <a:t>:  It involves building the server-side logic and database management of a web application </a:t>
            </a:r>
            <a:r>
              <a:rPr lang="en-US" sz="1600">
                <a:latin typeface="Arial"/>
                <a:ea typeface="Arial"/>
                <a:cs typeface="Arial"/>
                <a:sym typeface="Arial"/>
              </a:rPr>
              <a:t>Reduce cognitive load</a:t>
            </a:r>
            <a:endParaRPr/>
          </a:p>
          <a:p>
            <a:pPr marL="0" lvl="0" indent="-91440" algn="l" rtl="0">
              <a:lnSpc>
                <a:spcPct val="100000"/>
              </a:lnSpc>
              <a:spcBef>
                <a:spcPts val="1000"/>
              </a:spcBef>
              <a:spcAft>
                <a:spcPts val="0"/>
              </a:spcAft>
              <a:buSzPts val="1440"/>
              <a:buFont typeface="Noto Sans Symbols"/>
              <a:buChar char="❑"/>
            </a:pPr>
            <a:r>
              <a:rPr lang="en-US" sz="1600" b="1">
                <a:latin typeface="Arial"/>
                <a:ea typeface="Arial"/>
                <a:cs typeface="Arial"/>
                <a:sym typeface="Arial"/>
              </a:rPr>
              <a:t>Databases (</a:t>
            </a:r>
            <a:r>
              <a:rPr lang="en-US" sz="1600"/>
              <a:t>MongoDB, MySQL)</a:t>
            </a:r>
            <a:endParaRPr sz="1600" b="1">
              <a:latin typeface="Arial"/>
              <a:ea typeface="Arial"/>
              <a:cs typeface="Arial"/>
              <a:sym typeface="Arial"/>
            </a:endParaRPr>
          </a:p>
        </p:txBody>
      </p:sp>
      <p:sp>
        <p:nvSpPr>
          <p:cNvPr id="112" name="Google Shape;112;p6"/>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a:buNone/>
            </a:pPr>
            <a:r>
              <a:rPr lang="en-US" sz="1000" b="1" i="0" u="none" strike="noStrike" cap="none">
                <a:solidFill>
                  <a:schemeClr val="accent1"/>
                </a:solidFill>
                <a:latin typeface="Times New Roman"/>
                <a:ea typeface="Times New Roman"/>
                <a:cs typeface="Times New Roman"/>
                <a:sym typeface="Times New Roman"/>
              </a:rPr>
              <a:t>*</a:t>
            </a:r>
            <a:endParaRPr sz="1400" b="0" i="0" u="none" strike="noStrike" cap="none">
              <a:solidFill>
                <a:srgbClr val="000000"/>
              </a:solidFill>
              <a:latin typeface="Times New Roman"/>
              <a:ea typeface="Times New Roman"/>
              <a:cs typeface="Times New Roman"/>
              <a:sym typeface="Times New Roman"/>
            </a:endParaRPr>
          </a:p>
        </p:txBody>
      </p:sp>
      <p:sp>
        <p:nvSpPr>
          <p:cNvPr id="113" name="Google Shape;113;p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5</a:t>
            </a:fld>
            <a:endParaRPr sz="1400" b="0" i="0" u="none" strike="noStrike" cap="none">
              <a:solidFill>
                <a:srgbClr val="000000"/>
              </a:solidFill>
              <a:latin typeface="Times New Roman"/>
              <a:ea typeface="Times New Roman"/>
              <a:cs typeface="Times New Roman"/>
              <a:sym typeface="Times New Roman"/>
            </a:endParaRPr>
          </a:p>
        </p:txBody>
      </p:sp>
      <p:pic>
        <p:nvPicPr>
          <p:cNvPr id="114" name="Google Shape;114;p6"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3600" b="1" i="0" u="none">
                <a:solidFill>
                  <a:schemeClr val="lt1"/>
                </a:solidFill>
                <a:latin typeface="Times New Roman"/>
                <a:ea typeface="Times New Roman"/>
                <a:cs typeface="Times New Roman"/>
                <a:sym typeface="Times New Roman"/>
              </a:rPr>
              <a:t>Why Full Stack Development is important</a:t>
            </a:r>
            <a:r>
              <a:rPr lang="en-US" sz="3600" b="1" i="0" u="none">
                <a:solidFill>
                  <a:srgbClr val="FFC000"/>
                </a:solidFill>
                <a:latin typeface="Times New Roman"/>
                <a:ea typeface="Times New Roman"/>
                <a:cs typeface="Times New Roman"/>
                <a:sym typeface="Times New Roman"/>
              </a:rPr>
              <a:t>?</a:t>
            </a:r>
            <a:r>
              <a:rPr lang="en-US" sz="3600" b="0" i="0" u="none">
                <a:solidFill>
                  <a:schemeClr val="lt2"/>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120" name="Google Shape;120;p13"/>
          <p:cNvSpPr txBox="1">
            <a:spLocks noGrp="1"/>
          </p:cNvSpPr>
          <p:nvPr>
            <p:ph type="body" idx="1"/>
          </p:nvPr>
        </p:nvSpPr>
        <p:spPr>
          <a:xfrm>
            <a:off x="471488" y="2354262"/>
            <a:ext cx="3770728" cy="403154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649"/>
              <a:buNone/>
            </a:pPr>
            <a:r>
              <a:rPr lang="en-US" sz="2800">
                <a:solidFill>
                  <a:srgbClr val="FF0000"/>
                </a:solidFill>
                <a:latin typeface="Times New Roman"/>
                <a:ea typeface="Times New Roman"/>
                <a:cs typeface="Times New Roman"/>
                <a:sym typeface="Times New Roman"/>
              </a:rPr>
              <a:t>let’s Understand.. </a:t>
            </a:r>
            <a:endParaRPr/>
          </a:p>
          <a:p>
            <a:pPr marL="342900" marR="0" lvl="0" indent="-342900" algn="l" rtl="0">
              <a:lnSpc>
                <a:spcPct val="100000"/>
              </a:lnSpc>
              <a:spcBef>
                <a:spcPts val="0"/>
              </a:spcBef>
              <a:spcAft>
                <a:spcPts val="0"/>
              </a:spcAft>
              <a:buClr>
                <a:schemeClr val="accent1"/>
              </a:buClr>
              <a:buSzPts val="2649"/>
              <a:buNone/>
            </a:pPr>
            <a:endParaRPr sz="2800">
              <a:solidFill>
                <a:srgbClr val="FF0000"/>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accent1"/>
              </a:buClr>
              <a:buSzPts val="2649"/>
              <a:buFont typeface="Noto Sans Symbols"/>
              <a:buChar char="►"/>
            </a:pPr>
            <a:r>
              <a:rPr lang="en-US" sz="2800" b="0" i="0" u="none">
                <a:solidFill>
                  <a:schemeClr val="dk1"/>
                </a:solidFill>
                <a:latin typeface="Times New Roman"/>
                <a:ea typeface="Times New Roman"/>
                <a:cs typeface="Times New Roman"/>
                <a:sym typeface="Times New Roman"/>
              </a:rPr>
              <a:t>Importance of the subject</a:t>
            </a:r>
            <a:endParaRPr sz="31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SzPts val="2744"/>
              <a:buNone/>
            </a:pPr>
            <a:endParaRPr sz="2900">
              <a:latin typeface="Times New Roman"/>
              <a:ea typeface="Times New Roman"/>
              <a:cs typeface="Times New Roman"/>
              <a:sym typeface="Times New Roman"/>
            </a:endParaRPr>
          </a:p>
          <a:p>
            <a:pPr marL="800100" lvl="1" indent="-308805" algn="l" rtl="0">
              <a:lnSpc>
                <a:spcPct val="100000"/>
              </a:lnSpc>
              <a:spcBef>
                <a:spcPts val="0"/>
              </a:spcBef>
              <a:spcAft>
                <a:spcPts val="0"/>
              </a:spcAft>
              <a:buSzPts val="757"/>
              <a:buFont typeface="Noto Sans Symbols"/>
              <a:buNone/>
            </a:pPr>
            <a:endParaRPr sz="800" b="1">
              <a:latin typeface="Times New Roman"/>
              <a:ea typeface="Times New Roman"/>
              <a:cs typeface="Times New Roman"/>
              <a:sym typeface="Times New Roman"/>
            </a:endParaRPr>
          </a:p>
          <a:p>
            <a:pPr marL="342900" lvl="0" indent="-198706" algn="l" rtl="0">
              <a:lnSpc>
                <a:spcPct val="100000"/>
              </a:lnSpc>
              <a:spcBef>
                <a:spcPts val="0"/>
              </a:spcBef>
              <a:spcAft>
                <a:spcPts val="0"/>
              </a:spcAft>
              <a:buSzPts val="2271"/>
              <a:buNone/>
            </a:pPr>
            <a:endParaRPr sz="2400" b="0" i="0" u="none">
              <a:solidFill>
                <a:srgbClr val="404040"/>
              </a:solidFill>
              <a:latin typeface="Times New Roman"/>
              <a:ea typeface="Times New Roman"/>
              <a:cs typeface="Times New Roman"/>
              <a:sym typeface="Times New Roman"/>
            </a:endParaRPr>
          </a:p>
          <a:p>
            <a:pPr marL="342900" marR="0" lvl="0" indent="-174674" algn="l" rtl="0">
              <a:lnSpc>
                <a:spcPct val="100000"/>
              </a:lnSpc>
              <a:spcBef>
                <a:spcPts val="0"/>
              </a:spcBef>
              <a:spcAft>
                <a:spcPts val="0"/>
              </a:spcAft>
              <a:buClr>
                <a:schemeClr val="accent1"/>
              </a:buClr>
              <a:buSzPts val="2649"/>
              <a:buFont typeface="Noto Sans Symbols"/>
              <a:buNone/>
            </a:pPr>
            <a:endParaRPr sz="28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0"/>
              </a:spcBef>
              <a:spcAft>
                <a:spcPts val="0"/>
              </a:spcAft>
              <a:buClr>
                <a:schemeClr val="accent1"/>
              </a:buClr>
              <a:buSzPts val="8705"/>
              <a:buFont typeface="Noto Sans Symbols"/>
              <a:buNone/>
            </a:pPr>
            <a:endParaRPr sz="9200">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640"/>
              <a:buFont typeface="Noto Sans Symbols"/>
              <a:buNone/>
            </a:pP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640"/>
              <a:buFont typeface="Noto Sans Symbols"/>
              <a:buNone/>
            </a:pP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21" name="Google Shape;121;p1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6</a:t>
            </a:fld>
            <a:endParaRPr sz="1400" b="0" i="0" u="none" strike="noStrike" cap="none">
              <a:solidFill>
                <a:srgbClr val="000000"/>
              </a:solidFill>
              <a:latin typeface="Times New Roman"/>
              <a:ea typeface="Times New Roman"/>
              <a:cs typeface="Times New Roman"/>
              <a:sym typeface="Times New Roman"/>
            </a:endParaRPr>
          </a:p>
        </p:txBody>
      </p:sp>
      <p:pic>
        <p:nvPicPr>
          <p:cNvPr id="122" name="Google Shape;122;p13"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123" name="Google Shape;123;p13"/>
          <p:cNvPicPr preferRelativeResize="0"/>
          <p:nvPr/>
        </p:nvPicPr>
        <p:blipFill rotWithShape="1">
          <a:blip r:embed="rId4">
            <a:alphaModFix/>
          </a:blip>
          <a:srcRect/>
          <a:stretch/>
        </p:blipFill>
        <p:spPr>
          <a:xfrm>
            <a:off x="4122296" y="2368445"/>
            <a:ext cx="7165298" cy="41372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8"/>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a:latin typeface="Times New Roman"/>
                <a:ea typeface="Times New Roman"/>
                <a:cs typeface="Times New Roman"/>
                <a:sym typeface="Times New Roman"/>
              </a:rPr>
              <a:t>Real-World Applications</a:t>
            </a:r>
            <a:endParaRPr>
              <a:latin typeface="Times New Roman"/>
              <a:ea typeface="Times New Roman"/>
              <a:cs typeface="Times New Roman"/>
              <a:sym typeface="Times New Roman"/>
            </a:endParaRPr>
          </a:p>
        </p:txBody>
      </p:sp>
      <p:sp>
        <p:nvSpPr>
          <p:cNvPr id="129" name="Google Shape;129;p58"/>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lnSpc>
                <a:spcPct val="100000"/>
              </a:lnSpc>
              <a:spcBef>
                <a:spcPts val="0"/>
              </a:spcBef>
              <a:spcAft>
                <a:spcPts val="0"/>
              </a:spcAft>
              <a:buSzPct val="94615"/>
              <a:buChar char="►"/>
            </a:pPr>
            <a:r>
              <a:rPr lang="en-US" sz="11200" b="1">
                <a:latin typeface="Times New Roman"/>
                <a:ea typeface="Times New Roman"/>
                <a:cs typeface="Times New Roman"/>
                <a:sym typeface="Times New Roman"/>
              </a:rPr>
              <a:t>Real-world applications examples:</a:t>
            </a:r>
            <a:endParaRPr/>
          </a:p>
          <a:p>
            <a:pPr marL="342900" lvl="0" indent="-342900" algn="l" rtl="0">
              <a:lnSpc>
                <a:spcPct val="100000"/>
              </a:lnSpc>
              <a:spcBef>
                <a:spcPts val="0"/>
              </a:spcBef>
              <a:spcAft>
                <a:spcPts val="0"/>
              </a:spcAft>
              <a:buSzPct val="94615"/>
              <a:buNone/>
            </a:pPr>
            <a:endParaRPr sz="9600" b="1">
              <a:latin typeface="Times New Roman"/>
              <a:ea typeface="Times New Roman"/>
              <a:cs typeface="Times New Roman"/>
              <a:sym typeface="Times New Roman"/>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E-Commerce Website and Application</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Social Media Website and Application</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Content Management System (CMS)</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Online Chat Application</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Task Management Tool</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Blogging Platform</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Online Learning Platform</a:t>
            </a: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640"/>
              <a:buFont typeface="Noto Sans Symbols"/>
              <a:buNone/>
            </a:pP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ct val="80000"/>
              <a:buFont typeface="Noto Sans Symbols"/>
              <a:buNone/>
            </a:pPr>
            <a:endParaRPr sz="11200" b="0" i="0" u="none">
              <a:solidFill>
                <a:srgbClr val="404040"/>
              </a:solidFill>
              <a:latin typeface="Times New Roman"/>
              <a:ea typeface="Times New Roman"/>
              <a:cs typeface="Times New Roman"/>
              <a:sym typeface="Times New Roman"/>
            </a:endParaRPr>
          </a:p>
          <a:p>
            <a:pPr marL="342900" marR="0" lvl="0" indent="-83820" algn="l" rtl="0">
              <a:lnSpc>
                <a:spcPct val="100000"/>
              </a:lnSpc>
              <a:spcBef>
                <a:spcPts val="1000"/>
              </a:spcBef>
              <a:spcAft>
                <a:spcPts val="0"/>
              </a:spcAft>
              <a:buClr>
                <a:schemeClr val="accent1"/>
              </a:buClr>
              <a:buSzPct val="80000"/>
              <a:buFont typeface="Noto Sans Symbols"/>
              <a:buNone/>
            </a:pPr>
            <a:endParaRPr sz="51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30" name="Google Shape;130;p5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7</a:t>
            </a:fld>
            <a:endParaRPr sz="1400" b="0" i="0" u="none" strike="noStrike" cap="none">
              <a:solidFill>
                <a:srgbClr val="000000"/>
              </a:solidFill>
              <a:latin typeface="Times New Roman"/>
              <a:ea typeface="Times New Roman"/>
              <a:cs typeface="Times New Roman"/>
              <a:sym typeface="Times New Roman"/>
            </a:endParaRPr>
          </a:p>
        </p:txBody>
      </p:sp>
      <p:pic>
        <p:nvPicPr>
          <p:cNvPr id="131" name="Google Shape;131;p58"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132" name="Google Shape;132;p58"/>
          <p:cNvPicPr preferRelativeResize="0"/>
          <p:nvPr/>
        </p:nvPicPr>
        <p:blipFill rotWithShape="1">
          <a:blip r:embed="rId4">
            <a:alphaModFix/>
          </a:blip>
          <a:srcRect/>
          <a:stretch/>
        </p:blipFill>
        <p:spPr>
          <a:xfrm>
            <a:off x="6775554" y="2766153"/>
            <a:ext cx="5006715" cy="3514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9"/>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 Opportunities/Placements</a:t>
            </a:r>
            <a:endParaRPr/>
          </a:p>
        </p:txBody>
      </p:sp>
      <p:sp>
        <p:nvSpPr>
          <p:cNvPr id="138" name="Google Shape;138;p59"/>
          <p:cNvSpPr txBox="1">
            <a:spLocks noGrp="1"/>
          </p:cNvSpPr>
          <p:nvPr>
            <p:ph type="body" idx="1"/>
          </p:nvPr>
        </p:nvSpPr>
        <p:spPr>
          <a:xfrm>
            <a:off x="1155700" y="2278505"/>
            <a:ext cx="4720444" cy="4182255"/>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sz="2400">
                <a:latin typeface="Times New Roman"/>
                <a:ea typeface="Times New Roman"/>
                <a:cs typeface="Times New Roman"/>
                <a:sym typeface="Times New Roman"/>
              </a:rPr>
              <a:t>Job Roles:</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Devops Engineer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Front-End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Back- end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Quality Assurance Engineer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Web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Full Stack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Web Designer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Mob App Developer</a:t>
            </a:r>
            <a:endParaRPr/>
          </a:p>
          <a:p>
            <a:pPr marL="914400" lvl="1" indent="-228600" algn="l" rtl="0">
              <a:lnSpc>
                <a:spcPct val="100000"/>
              </a:lnSpc>
              <a:spcBef>
                <a:spcPts val="1000"/>
              </a:spcBef>
              <a:spcAft>
                <a:spcPts val="0"/>
              </a:spcAft>
              <a:buSzPts val="1440"/>
              <a:buNone/>
            </a:pPr>
            <a:endParaRPr/>
          </a:p>
        </p:txBody>
      </p:sp>
      <p:sp>
        <p:nvSpPr>
          <p:cNvPr id="139" name="Google Shape;139;p5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8</a:t>
            </a:fld>
            <a:endParaRPr/>
          </a:p>
        </p:txBody>
      </p:sp>
      <p:pic>
        <p:nvPicPr>
          <p:cNvPr id="140" name="Google Shape;140;p59"/>
          <p:cNvPicPr preferRelativeResize="0"/>
          <p:nvPr/>
        </p:nvPicPr>
        <p:blipFill rotWithShape="1">
          <a:blip r:embed="rId3">
            <a:alphaModFix/>
          </a:blip>
          <a:srcRect/>
          <a:stretch/>
        </p:blipFill>
        <p:spPr>
          <a:xfrm>
            <a:off x="6580683" y="2548329"/>
            <a:ext cx="5424020" cy="40923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Course Objective</a:t>
            </a:r>
            <a:endParaRPr/>
          </a:p>
        </p:txBody>
      </p:sp>
      <p:sp>
        <p:nvSpPr>
          <p:cNvPr id="146" name="Google Shape;146;p30"/>
          <p:cNvSpPr txBox="1">
            <a:spLocks noGrp="1"/>
          </p:cNvSpPr>
          <p:nvPr>
            <p:ph type="body" idx="4294967295"/>
          </p:nvPr>
        </p:nvSpPr>
        <p:spPr>
          <a:xfrm>
            <a:off x="471488" y="2354263"/>
            <a:ext cx="11720512"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47" name="Google Shape;147;p3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9</a:t>
            </a:fld>
            <a:endParaRPr sz="1400" b="0" i="0" u="none" strike="noStrike" cap="none">
              <a:solidFill>
                <a:srgbClr val="000000"/>
              </a:solidFill>
              <a:latin typeface="Times New Roman"/>
              <a:ea typeface="Times New Roman"/>
              <a:cs typeface="Times New Roman"/>
              <a:sym typeface="Times New Roman"/>
            </a:endParaRPr>
          </a:p>
        </p:txBody>
      </p:sp>
      <p:pic>
        <p:nvPicPr>
          <p:cNvPr id="148" name="Google Shape;148;p30"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graphicFrame>
        <p:nvGraphicFramePr>
          <p:cNvPr id="149" name="Google Shape;149;p30"/>
          <p:cNvGraphicFramePr/>
          <p:nvPr/>
        </p:nvGraphicFramePr>
        <p:xfrm>
          <a:off x="924081" y="2238629"/>
          <a:ext cx="10560050" cy="3790916"/>
        </p:xfrm>
        <a:graphic>
          <a:graphicData uri="http://schemas.openxmlformats.org/drawingml/2006/table">
            <a:tbl>
              <a:tblPr>
                <a:noFill/>
                <a:tableStyleId>{68B014DA-14DC-4C1C-8C9B-03C4AA50F4D9}</a:tableStyleId>
              </a:tblPr>
              <a:tblGrid>
                <a:gridCol w="10560050">
                  <a:extLst>
                    <a:ext uri="{9D8B030D-6E8A-4147-A177-3AD203B41FA5}">
                      <a16:colId xmlns:a16="http://schemas.microsoft.com/office/drawing/2014/main" val="20000"/>
                    </a:ext>
                  </a:extLst>
                </a:gridCol>
              </a:tblGrid>
              <a:tr h="0">
                <a:tc>
                  <a:txBody>
                    <a:bodyPr/>
                    <a:lstStyle/>
                    <a:p>
                      <a:pPr marL="0" marR="0" lvl="0" indent="0" algn="l" rtl="0">
                        <a:lnSpc>
                          <a:spcPct val="115000"/>
                        </a:lnSpc>
                        <a:spcBef>
                          <a:spcPts val="0"/>
                        </a:spcBef>
                        <a:spcAft>
                          <a:spcPts val="0"/>
                        </a:spcAft>
                        <a:buClr>
                          <a:srgbClr val="FF0000"/>
                        </a:buClr>
                        <a:buSzPts val="3200"/>
                        <a:buFont typeface="Century Gothic"/>
                        <a:buNone/>
                      </a:pPr>
                      <a:endParaRPr sz="3000" b="1" u="none" strike="noStrike" cap="none">
                        <a:latin typeface="Times New Roman"/>
                        <a:ea typeface="Times New Roman"/>
                        <a:cs typeface="Times New Roman"/>
                        <a:sym typeface="Times New Roman"/>
                      </a:endParaRPr>
                    </a:p>
                  </a:txBody>
                  <a:tcPr marL="74925" marR="68575" marT="0" marB="0" anchor="ctr"/>
                </a:tc>
                <a:extLst>
                  <a:ext uri="{0D108BD9-81ED-4DB2-BD59-A6C34878D82A}">
                    <a16:rowId xmlns:a16="http://schemas.microsoft.com/office/drawing/2014/main" val="10000"/>
                  </a:ext>
                </a:extLst>
              </a:tr>
              <a:tr h="3307300">
                <a:tc>
                  <a:txBody>
                    <a:bodyPr/>
                    <a:lstStyle/>
                    <a:p>
                      <a:pPr marL="0" marR="0" lvl="0" indent="0" algn="just" rtl="0">
                        <a:lnSpc>
                          <a:spcPct val="100000"/>
                        </a:lnSpc>
                        <a:spcBef>
                          <a:spcPts val="0"/>
                        </a:spcBef>
                        <a:spcAft>
                          <a:spcPts val="0"/>
                        </a:spcAft>
                        <a:buClr>
                          <a:srgbClr val="000000"/>
                        </a:buClr>
                        <a:buSzPts val="2000"/>
                        <a:buFont typeface="Arial"/>
                        <a:buNone/>
                      </a:pPr>
                      <a:r>
                        <a:rPr lang="en-US" sz="2000" u="none" strike="noStrike" cap="none">
                          <a:latin typeface="Times New Roman"/>
                          <a:ea typeface="Times New Roman"/>
                          <a:cs typeface="Times New Roman"/>
                          <a:sym typeface="Times New Roman"/>
                        </a:rPr>
                        <a:t>CLO 1. </a:t>
                      </a:r>
                      <a:r>
                        <a:rPr lang="en-US" sz="2000" u="none" strike="noStrike" cap="none"/>
                        <a:t>To understand the essential javascript concepts for web development. </a:t>
                      </a:r>
                      <a:endParaRPr/>
                    </a:p>
                    <a:p>
                      <a:pPr marL="0" marR="0" lvl="0" indent="0" algn="just" rtl="0">
                        <a:lnSpc>
                          <a:spcPct val="100000"/>
                        </a:lnSpc>
                        <a:spcBef>
                          <a:spcPts val="0"/>
                        </a:spcBef>
                        <a:spcAft>
                          <a:spcPts val="0"/>
                        </a:spcAft>
                        <a:buClr>
                          <a:srgbClr val="000000"/>
                        </a:buClr>
                        <a:buSzPts val="2000"/>
                        <a:buFont typeface="Arial"/>
                        <a:buNone/>
                      </a:pPr>
                      <a:r>
                        <a:rPr lang="en-US" sz="2000" u="none" strike="noStrike" cap="none">
                          <a:latin typeface="Times New Roman"/>
                          <a:ea typeface="Times New Roman"/>
                          <a:cs typeface="Times New Roman"/>
                          <a:sym typeface="Times New Roman"/>
                        </a:rPr>
                        <a:t>CLO 2. </a:t>
                      </a:r>
                      <a:r>
                        <a:rPr lang="en-US" sz="2000" u="none" strike="noStrike" cap="none"/>
                        <a:t>To style Web applications using bootstrap. </a:t>
                      </a:r>
                      <a:endParaRPr/>
                    </a:p>
                    <a:p>
                      <a:pPr marL="0" marR="0" lvl="0" indent="0" algn="just" rtl="0">
                        <a:lnSpc>
                          <a:spcPct val="100000"/>
                        </a:lnSpc>
                        <a:spcBef>
                          <a:spcPts val="0"/>
                        </a:spcBef>
                        <a:spcAft>
                          <a:spcPts val="0"/>
                        </a:spcAft>
                        <a:buClr>
                          <a:srgbClr val="000000"/>
                        </a:buClr>
                        <a:buSzPts val="2000"/>
                        <a:buFont typeface="Arial"/>
                        <a:buNone/>
                      </a:pPr>
                      <a:r>
                        <a:rPr lang="en-US" sz="2000" u="none" strike="noStrike" cap="none">
                          <a:latin typeface="Times New Roman"/>
                          <a:ea typeface="Times New Roman"/>
                          <a:cs typeface="Times New Roman"/>
                          <a:sym typeface="Times New Roman"/>
                        </a:rPr>
                        <a:t>CLO 3. </a:t>
                      </a:r>
                      <a:r>
                        <a:rPr lang="en-US" sz="2000" u="none" strike="noStrike" cap="none"/>
                        <a:t>To utilize React JS to build front end User Interface. </a:t>
                      </a:r>
                      <a:endParaRPr/>
                    </a:p>
                    <a:p>
                      <a:pPr marL="0" marR="0" lvl="0" indent="0" algn="just" rtl="0">
                        <a:lnSpc>
                          <a:spcPct val="100000"/>
                        </a:lnSpc>
                        <a:spcBef>
                          <a:spcPts val="0"/>
                        </a:spcBef>
                        <a:spcAft>
                          <a:spcPts val="0"/>
                        </a:spcAft>
                        <a:buClr>
                          <a:srgbClr val="000000"/>
                        </a:buClr>
                        <a:buSzPts val="2000"/>
                        <a:buFont typeface="Arial"/>
                        <a:buNone/>
                      </a:pPr>
                      <a:r>
                        <a:rPr lang="en-US" sz="2000" u="none" strike="noStrike" cap="none">
                          <a:latin typeface="Times New Roman"/>
                          <a:ea typeface="Times New Roman"/>
                          <a:cs typeface="Times New Roman"/>
                          <a:sym typeface="Times New Roman"/>
                        </a:rPr>
                        <a:t>CLO 4. </a:t>
                      </a:r>
                      <a:r>
                        <a:rPr lang="en-US" sz="2000" u="none" strike="noStrike" cap="none"/>
                        <a:t> To understand the usage of API’s to create web applications using Express JS. </a:t>
                      </a:r>
                      <a:endParaRPr/>
                    </a:p>
                    <a:p>
                      <a:pPr marL="0" marR="0" lvl="0" indent="0" algn="just" rtl="0">
                        <a:lnSpc>
                          <a:spcPct val="100000"/>
                        </a:lnSpc>
                        <a:spcBef>
                          <a:spcPts val="0"/>
                        </a:spcBef>
                        <a:spcAft>
                          <a:spcPts val="0"/>
                        </a:spcAft>
                        <a:buClr>
                          <a:srgbClr val="000000"/>
                        </a:buClr>
                        <a:buSzPts val="2000"/>
                        <a:buFont typeface="Arial"/>
                        <a:buNone/>
                      </a:pPr>
                      <a:r>
                        <a:rPr lang="en-US" sz="2000" u="none" strike="noStrike" cap="none">
                          <a:latin typeface="Times New Roman"/>
                          <a:ea typeface="Times New Roman"/>
                          <a:cs typeface="Times New Roman"/>
                          <a:sym typeface="Times New Roman"/>
                        </a:rPr>
                        <a:t>CLO 5. </a:t>
                      </a:r>
                      <a:r>
                        <a:rPr lang="en-US" sz="2000" u="none" strike="noStrike" cap="none"/>
                        <a:t> To store and model data in a no sql database</a:t>
                      </a:r>
                      <a:endParaRPr sz="2000" u="none" strike="noStrike" cap="none">
                        <a:latin typeface="Times New Roman"/>
                        <a:ea typeface="Times New Roman"/>
                        <a:cs typeface="Times New Roman"/>
                        <a:sym typeface="Times New Roman"/>
                      </a:endParaRPr>
                    </a:p>
                  </a:txBody>
                  <a:tcPr marL="7492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1903</Words>
  <Application>Microsoft Office PowerPoint</Application>
  <PresentationFormat>Widescreen</PresentationFormat>
  <Paragraphs>446</Paragraphs>
  <Slides>24</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Times New Roman</vt:lpstr>
      <vt:lpstr>Century Gothic</vt:lpstr>
      <vt:lpstr>Calibri</vt:lpstr>
      <vt:lpstr>Noto Sans Symbols</vt:lpstr>
      <vt:lpstr>Arial</vt:lpstr>
      <vt:lpstr>1_Ion Boardroom</vt:lpstr>
      <vt:lpstr>Ion Boardroom</vt:lpstr>
      <vt:lpstr>                                  Expectation Setting Overview </vt:lpstr>
      <vt:lpstr>Agenda</vt:lpstr>
      <vt:lpstr>Introduction</vt:lpstr>
      <vt:lpstr>Students perspective</vt:lpstr>
      <vt:lpstr>Introduction to subject</vt:lpstr>
      <vt:lpstr>Why Full Stack Development is important? </vt:lpstr>
      <vt:lpstr>Real-World Applications</vt:lpstr>
      <vt:lpstr>Job Opportunities/Placements</vt:lpstr>
      <vt:lpstr>Course Objective</vt:lpstr>
      <vt:lpstr>Prerequisite</vt:lpstr>
      <vt:lpstr>Quiz on Cos/expectation setting</vt:lpstr>
      <vt:lpstr>Text books and Reference books</vt:lpstr>
      <vt:lpstr>Syllabus:Module-1: Basic JavaScript  </vt:lpstr>
      <vt:lpstr>Module-2: Document Object Model:  </vt:lpstr>
      <vt:lpstr>Module-3: React Components </vt:lpstr>
      <vt:lpstr>Module-4: React State and Express </vt:lpstr>
      <vt:lpstr>Module-5: MongoDB </vt:lpstr>
      <vt:lpstr>Course Outcomes</vt:lpstr>
      <vt:lpstr>CO-PO and CO-PSO Mapping</vt:lpstr>
      <vt:lpstr>Evaluation Guidelines</vt:lpstr>
      <vt:lpstr>Flip Class details</vt:lpstr>
      <vt:lpstr>Expected classroom behaviour</vt:lpstr>
      <vt:lpstr>PowerPoint Presentation</vt:lpstr>
      <vt:lpstr>Previous Batch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Windows User</dc:creator>
  <cp:lastModifiedBy>Manushree Mangesh Pande  A-044-2017/18</cp:lastModifiedBy>
  <cp:revision>7</cp:revision>
  <dcterms:created xsi:type="dcterms:W3CDTF">2017-08-03T09:47:51Z</dcterms:created>
  <dcterms:modified xsi:type="dcterms:W3CDTF">2026-04-27T12:02:34Z</dcterms:modified>
</cp:coreProperties>
</file>